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383" r:id="rId7"/>
    <p:sldId id="340" r:id="rId8"/>
    <p:sldId id="438" r:id="rId9"/>
    <p:sldId id="552" r:id="rId10"/>
    <p:sldId id="553" r:id="rId11"/>
    <p:sldId id="610" r:id="rId12"/>
    <p:sldId id="593" r:id="rId13"/>
    <p:sldId id="592" r:id="rId14"/>
    <p:sldId id="261" r:id="rId15"/>
    <p:sldId id="507" r:id="rId16"/>
    <p:sldId id="554" r:id="rId17"/>
    <p:sldId id="590" r:id="rId18"/>
    <p:sldId id="591" r:id="rId19"/>
    <p:sldId id="446" r:id="rId20"/>
    <p:sldId id="447" r:id="rId21"/>
    <p:sldId id="605" r:id="rId22"/>
    <p:sldId id="626" r:id="rId23"/>
    <p:sldId id="606" r:id="rId24"/>
    <p:sldId id="449" r:id="rId25"/>
    <p:sldId id="668" r:id="rId26"/>
    <p:sldId id="611" r:id="rId27"/>
    <p:sldId id="632" r:id="rId28"/>
    <p:sldId id="640" r:id="rId29"/>
    <p:sldId id="633" r:id="rId30"/>
    <p:sldId id="634" r:id="rId31"/>
    <p:sldId id="648" r:id="rId32"/>
    <p:sldId id="635" r:id="rId33"/>
    <p:sldId id="658" r:id="rId34"/>
    <p:sldId id="636" r:id="rId35"/>
    <p:sldId id="654" r:id="rId36"/>
    <p:sldId id="637" r:id="rId37"/>
    <p:sldId id="664" r:id="rId38"/>
    <p:sldId id="287" r:id="rId39"/>
    <p:sldId id="665" r:id="rId40"/>
    <p:sldId id="277"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728F"/>
    <a:srgbClr val="7C93A8"/>
    <a:srgbClr val="668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0" d="100"/>
          <a:sy n="90"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4.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1C7F5-C244-4B64-AA64-50031D9339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0866D-7C1A-4AC4-BD90-D82256C688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u=2247347786,909446450&amp;fm=26&amp;gp=0"/>
          <p:cNvPicPr>
            <a:picLocks noChangeAspect="1"/>
          </p:cNvPicPr>
          <p:nvPr/>
        </p:nvPicPr>
        <p:blipFill>
          <a:blip r:embed="rId1"/>
          <a:srcRect l="15309" r="17009"/>
          <a:stretch>
            <a:fillRect/>
          </a:stretch>
        </p:blipFill>
        <p:spPr>
          <a:xfrm>
            <a:off x="7513320" y="2381885"/>
            <a:ext cx="4752975" cy="4677410"/>
          </a:xfrm>
          <a:prstGeom prst="diamond">
            <a:avLst/>
          </a:prstGeom>
        </p:spPr>
      </p:pic>
      <p:pic>
        <p:nvPicPr>
          <p:cNvPr id="3" name="图片 2" descr="u=567998588,1277548433&amp;fm=11&amp;gp=0"/>
          <p:cNvPicPr>
            <a:picLocks noChangeAspect="1"/>
          </p:cNvPicPr>
          <p:nvPr/>
        </p:nvPicPr>
        <p:blipFill>
          <a:blip r:embed="rId2"/>
          <a:srcRect l="14753" r="15769"/>
          <a:stretch>
            <a:fillRect/>
          </a:stretch>
        </p:blipFill>
        <p:spPr>
          <a:xfrm>
            <a:off x="4977130" y="-54610"/>
            <a:ext cx="4823460" cy="4638040"/>
          </a:xfrm>
          <a:prstGeom prst="diamond">
            <a:avLst/>
          </a:prstGeom>
        </p:spPr>
      </p:pic>
      <p:sp>
        <p:nvSpPr>
          <p:cNvPr id="4" name="任意多边形 11"/>
          <p:cNvSpPr/>
          <p:nvPr/>
        </p:nvSpPr>
        <p:spPr>
          <a:xfrm rot="2700000">
            <a:off x="8491753" y="-1533294"/>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0728681" y="610133"/>
            <a:ext cx="3307772" cy="3307772"/>
          </a:xfrm>
          <a:prstGeom prst="rect">
            <a:avLst/>
          </a:pr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7"/>
          <p:cNvSpPr/>
          <p:nvPr/>
        </p:nvSpPr>
        <p:spPr>
          <a:xfrm rot="2700000">
            <a:off x="11024341" y="5104614"/>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16200000">
            <a:off x="5379086"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2700000">
            <a:off x="3290876" y="-1533293"/>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8100000">
            <a:off x="6560653"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102235" y="2691765"/>
            <a:ext cx="8312785" cy="1198880"/>
          </a:xfrm>
          <a:prstGeom prst="rect">
            <a:avLst/>
          </a:prstGeom>
          <a:noFill/>
        </p:spPr>
        <p:txBody>
          <a:bodyPr wrap="square" rtlCol="0">
            <a:spAutoFit/>
          </a:bodyPr>
          <a:lstStyle/>
          <a:p>
            <a:pPr>
              <a:lnSpc>
                <a:spcPct val="150000"/>
              </a:lnSpc>
            </a:pPr>
            <a:r>
              <a:rPr lang="en-US" altLang="zh-CN" sz="3200" b="1" dirty="0">
                <a:solidFill>
                  <a:schemeClr val="accent1">
                    <a:lumMod val="50000"/>
                  </a:schemeClr>
                </a:solidFill>
                <a:latin typeface="Times New Roman" panose="02020603050405020304" charset="0"/>
                <a:ea typeface="+mj-ea"/>
                <a:cs typeface="Times New Roman" panose="02020603050405020304" charset="0"/>
                <a:sym typeface="+mn-ea"/>
              </a:rPr>
              <a:t>Average Transmission Efficiency</a:t>
            </a: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p:txBody>
      </p:sp>
      <p:sp>
        <p:nvSpPr>
          <p:cNvPr id="2" name="文本框 1"/>
          <p:cNvSpPr txBox="1"/>
          <p:nvPr/>
        </p:nvSpPr>
        <p:spPr>
          <a:xfrm>
            <a:off x="1733833" y="4220155"/>
            <a:ext cx="4677898" cy="737235"/>
          </a:xfrm>
          <a:prstGeom prst="rect">
            <a:avLst/>
          </a:prstGeom>
          <a:noFill/>
        </p:spPr>
        <p:txBody>
          <a:bodyPr wrap="square" rtlCol="0">
            <a:spAutoFit/>
          </a:bodyPr>
          <a:lstStyle/>
          <a:p>
            <a:pPr>
              <a:lnSpc>
                <a:spcPct val="150000"/>
              </a:lnSpc>
            </a:pPr>
            <a:r>
              <a:rPr lang="en-US" sz="2800" b="1" dirty="0">
                <a:solidFill>
                  <a:schemeClr val="accent1">
                    <a:lumMod val="50000"/>
                  </a:schemeClr>
                </a:solidFill>
                <a:latin typeface="+mj-ea"/>
                <a:ea typeface="+mj-ea"/>
              </a:rPr>
              <a:t>Presenter </a:t>
            </a:r>
            <a:r>
              <a:rPr lang="en-US" sz="2000" b="1" dirty="0">
                <a:solidFill>
                  <a:schemeClr val="accent1">
                    <a:lumMod val="50000"/>
                  </a:schemeClr>
                </a:solidFill>
                <a:latin typeface="+mj-ea"/>
                <a:ea typeface="+mj-ea"/>
              </a:rPr>
              <a:t> </a:t>
            </a:r>
            <a:r>
              <a:rPr lang="en-US" altLang="zh-CN" sz="2400" b="1" dirty="0">
                <a:solidFill>
                  <a:schemeClr val="accent1">
                    <a:lumMod val="50000"/>
                  </a:schemeClr>
                </a:solidFill>
                <a:latin typeface="+mj-ea"/>
                <a:ea typeface="+mj-ea"/>
              </a:rPr>
              <a:t>11911303 </a:t>
            </a:r>
            <a:r>
              <a:rPr lang="zh-CN" altLang="en-US" sz="2400" b="1" dirty="0">
                <a:solidFill>
                  <a:schemeClr val="accent1">
                    <a:lumMod val="50000"/>
                  </a:schemeClr>
                </a:solidFill>
                <a:latin typeface="+mj-ea"/>
                <a:ea typeface="+mj-ea"/>
              </a:rPr>
              <a:t>吉辰卿</a:t>
            </a:r>
            <a:endParaRPr lang="zh-CN" altLang="en-US" sz="24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9" grpId="0" bldLvl="0" animBg="1"/>
      <p:bldP spid="10" grpId="0" bldLvl="0" animBg="1"/>
      <p:bldP spid="11" grpId="0" bldLvl="0" animBg="1"/>
      <p:bldP spid="12" grpId="0" bldLvl="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079365" cy="1114836"/>
            <a:chOff x="2" y="-15241"/>
            <a:chExt cx="5079365" cy="1114836"/>
          </a:xfrm>
        </p:grpSpPr>
        <p:sp>
          <p:nvSpPr>
            <p:cNvPr id="3" name="文本框 2"/>
            <p:cNvSpPr txBox="1"/>
            <p:nvPr/>
          </p:nvSpPr>
          <p:spPr>
            <a:xfrm>
              <a:off x="222252" y="1238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6" name="文本框 5"/>
          <p:cNvSpPr txBox="1"/>
          <p:nvPr/>
        </p:nvSpPr>
        <p:spPr>
          <a:xfrm>
            <a:off x="616585" y="794385"/>
            <a:ext cx="11717020" cy="460375"/>
          </a:xfrm>
          <a:prstGeom prst="rect">
            <a:avLst/>
          </a:prstGeom>
          <a:noFill/>
        </p:spPr>
        <p:txBody>
          <a:bodyPr wrap="square" rtlCol="0">
            <a:spAutoFit/>
          </a:bodyPr>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4.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对下一次传输中</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的产生依据课件的细节进行了相应的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优化</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descr="20220306000722"/>
          <p:cNvPicPr>
            <a:picLocks noChangeAspect="1"/>
          </p:cNvPicPr>
          <p:nvPr/>
        </p:nvPicPr>
        <p:blipFill>
          <a:blip r:embed="rId1"/>
          <a:stretch>
            <a:fillRect/>
          </a:stretch>
        </p:blipFill>
        <p:spPr>
          <a:xfrm>
            <a:off x="0" y="1311275"/>
            <a:ext cx="6794500" cy="4411345"/>
          </a:xfrm>
          <a:prstGeom prst="rect">
            <a:avLst/>
          </a:prstGeom>
        </p:spPr>
      </p:pic>
      <p:sp>
        <p:nvSpPr>
          <p:cNvPr id="9" name="矩形 8"/>
          <p:cNvSpPr/>
          <p:nvPr/>
        </p:nvSpPr>
        <p:spPr>
          <a:xfrm>
            <a:off x="2717165" y="3661410"/>
            <a:ext cx="2767965" cy="14865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0" y="5361305"/>
            <a:ext cx="3209290" cy="460375"/>
          </a:xfrm>
          <a:prstGeom prst="rect">
            <a:avLst/>
          </a:prstGeom>
          <a:noFill/>
        </p:spPr>
        <p:txBody>
          <a:bodyPr wrap="square" rtlCol="0">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下一次CW选取的细节</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flipH="1">
            <a:off x="1821815" y="4498340"/>
            <a:ext cx="895350" cy="83883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622540" y="4687570"/>
            <a:ext cx="3209290" cy="460375"/>
          </a:xfrm>
          <a:prstGeom prst="rect">
            <a:avLst/>
          </a:prstGeom>
          <a:noFill/>
        </p:spPr>
        <p:txBody>
          <a:bodyPr wrap="square" rtlCol="0">
            <a:spAutoFit/>
          </a:bodyPr>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代码</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实现</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20220308234319"/>
          <p:cNvPicPr>
            <a:picLocks noChangeAspect="1"/>
          </p:cNvPicPr>
          <p:nvPr/>
        </p:nvPicPr>
        <p:blipFill>
          <a:blip r:embed="rId2"/>
          <a:stretch>
            <a:fillRect/>
          </a:stretch>
        </p:blipFill>
        <p:spPr>
          <a:xfrm>
            <a:off x="6228080" y="2578735"/>
            <a:ext cx="5811520" cy="2000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079365" cy="1114836"/>
            <a:chOff x="2" y="-15241"/>
            <a:chExt cx="5079365" cy="1114836"/>
          </a:xfrm>
        </p:grpSpPr>
        <p:sp>
          <p:nvSpPr>
            <p:cNvPr id="3" name="文本框 2"/>
            <p:cNvSpPr txBox="1"/>
            <p:nvPr/>
          </p:nvSpPr>
          <p:spPr>
            <a:xfrm>
              <a:off x="222252" y="1238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6" name="文本框 5"/>
          <p:cNvSpPr txBox="1"/>
          <p:nvPr/>
        </p:nvSpPr>
        <p:spPr>
          <a:xfrm>
            <a:off x="616585" y="794385"/>
            <a:ext cx="11717020" cy="460375"/>
          </a:xfrm>
          <a:prstGeom prst="rect">
            <a:avLst/>
          </a:prstGeom>
          <a:noFill/>
        </p:spPr>
        <p:txBody>
          <a:bodyPr wrap="square" rtlCol="0">
            <a:spAutoFit/>
          </a:bodyPr>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5.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代码化呈现目标函数的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表达式</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7" name="文本框 6"/>
              <p:cNvSpPr txBox="1"/>
              <p:nvPr/>
            </p:nvSpPr>
            <p:spPr>
              <a:xfrm>
                <a:off x="860425" y="1549400"/>
                <a:ext cx="10319385" cy="93853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r>
                        <a:rPr lang="en-US" altLang="zh-CN" i="1">
                          <a:latin typeface="Cambria Math" panose="02040503050406030204"/>
                        </a:rPr>
                        <m:t>𝑇𝑟𝑎𝑛𝑠𝑚𝑖𝑠𝑠𝑖𝑜𝑛</m:t>
                      </m:r>
                      <m:r>
                        <a:rPr lang="en-US" altLang="zh-CN" i="1">
                          <a:latin typeface="Cambria Math" panose="02040503050406030204"/>
                        </a:rPr>
                        <m:t> </m:t>
                      </m:r>
                      <m:r>
                        <a:rPr lang="en-US" altLang="zh-CN" i="1">
                          <a:latin typeface="Cambria Math" panose="02040503050406030204"/>
                        </a:rPr>
                        <m:t>𝐸𝑓𝑓𝑖𝑐𝑖𝑒𝑛𝑐𝑦</m:t>
                      </m:r>
                      <m:r>
                        <a:rPr lang="en-US" altLang="zh-CN" i="1">
                          <a:latin typeface="Cambria Math" panose="02040503050406030204"/>
                        </a:rPr>
                        <m:t>= </m:t>
                      </m:r>
                      <m:f>
                        <m:fPr>
                          <m:ctrlPr>
                            <a:rPr lang="zh-CN" altLang="zh-CN" i="1">
                              <a:latin typeface="Cambria Math" panose="02040503050406030204"/>
                            </a:rPr>
                          </m:ctrlPr>
                        </m:fPr>
                        <m:num>
                          <m:r>
                            <a:rPr lang="en-US" altLang="zh-CN" i="1">
                              <a:latin typeface="Cambria Math" panose="02040503050406030204"/>
                            </a:rPr>
                            <m:t>𝑇𝑖𝑚𝑒</m:t>
                          </m:r>
                          <m:r>
                            <a:rPr lang="en-US" altLang="zh-CN" i="1">
                              <a:latin typeface="Cambria Math" panose="02040503050406030204"/>
                            </a:rPr>
                            <m:t> </m:t>
                          </m:r>
                          <m:r>
                            <a:rPr lang="en-US" altLang="zh-CN" i="1">
                              <a:latin typeface="Cambria Math" panose="02040503050406030204"/>
                            </a:rPr>
                            <m:t>𝑓𝑜𝑟</m:t>
                          </m:r>
                          <m:r>
                            <a:rPr lang="en-US" altLang="zh-CN" i="1">
                              <a:latin typeface="Cambria Math" panose="02040503050406030204"/>
                            </a:rPr>
                            <m:t> </m:t>
                          </m:r>
                          <m:r>
                            <a:rPr lang="en-US" altLang="zh-CN" i="1">
                              <a:latin typeface="Cambria Math" panose="02040503050406030204"/>
                            </a:rPr>
                            <m:t>𝐹𝑟𝑎𝑚𝑒</m:t>
                          </m:r>
                          <m:r>
                            <a:rPr lang="en-US" altLang="zh-CN" i="1">
                              <a:latin typeface="Cambria Math" panose="02040503050406030204"/>
                            </a:rPr>
                            <m:t> </m:t>
                          </m:r>
                          <m:r>
                            <a:rPr lang="en-US" altLang="zh-CN" i="1">
                              <a:latin typeface="Cambria Math" panose="02040503050406030204"/>
                            </a:rPr>
                            <m:t>𝑇𝑟𝑎𝑛𝑠𝑚𝑖𝑠𝑠𝑖𝑜𝑛</m:t>
                          </m:r>
                          <m:r>
                            <a:rPr lang="en-US" altLang="zh-CN" i="1">
                              <a:latin typeface="Cambria Math" panose="02040503050406030204"/>
                            </a:rPr>
                            <m:t> </m:t>
                          </m:r>
                          <m:r>
                            <a:rPr lang="en-US" altLang="zh-CN" i="1">
                              <a:latin typeface="Cambria Math" panose="02040503050406030204"/>
                            </a:rPr>
                            <m:t>𝑎𝑛𝑑</m:t>
                          </m:r>
                          <m:r>
                            <a:rPr lang="en-US" altLang="zh-CN" i="1">
                              <a:latin typeface="Cambria Math" panose="02040503050406030204"/>
                            </a:rPr>
                            <m:t> </m:t>
                          </m:r>
                          <m:r>
                            <a:rPr lang="en-US" altLang="zh-CN" i="1">
                              <a:latin typeface="Cambria Math" panose="02040503050406030204"/>
                            </a:rPr>
                            <m:t>𝐴𝑐𝑘𝑛𝑜𝑤𝑙𝑒𝑑𝑔𝑒</m:t>
                          </m:r>
                        </m:num>
                        <m:den>
                          <m:r>
                            <a:rPr lang="en-US" altLang="zh-CN" i="1">
                              <a:latin typeface="Cambria Math" panose="02040503050406030204"/>
                            </a:rPr>
                            <m:t>𝑇𝑖𝑚𝑒</m:t>
                          </m:r>
                          <m:r>
                            <a:rPr lang="en-US" altLang="zh-CN" i="1">
                              <a:latin typeface="Cambria Math" panose="02040503050406030204"/>
                            </a:rPr>
                            <m:t> </m:t>
                          </m:r>
                          <m:r>
                            <a:rPr lang="en-US" altLang="zh-CN" i="1">
                              <a:latin typeface="Cambria Math" panose="02040503050406030204"/>
                            </a:rPr>
                            <m:t>𝑓𝑜𝑟</m:t>
                          </m:r>
                          <m:r>
                            <a:rPr lang="en-US" altLang="zh-CN" i="1">
                              <a:latin typeface="Cambria Math" panose="02040503050406030204"/>
                            </a:rPr>
                            <m:t> </m:t>
                          </m:r>
                          <m:r>
                            <a:rPr lang="en-US" altLang="zh-CN" i="1">
                              <a:latin typeface="Cambria Math" panose="02040503050406030204"/>
                            </a:rPr>
                            <m:t>𝐹𝑟𝑎𝑚𝑒</m:t>
                          </m:r>
                          <m:r>
                            <a:rPr lang="en-US" altLang="zh-CN" i="1">
                              <a:latin typeface="Cambria Math" panose="02040503050406030204"/>
                            </a:rPr>
                            <m:t> </m:t>
                          </m:r>
                          <m:r>
                            <a:rPr lang="en-US" altLang="zh-CN" i="1">
                              <a:latin typeface="Cambria Math" panose="02040503050406030204"/>
                            </a:rPr>
                            <m:t>𝑇𝑟𝑎𝑛𝑠𝑚𝑖𝑠𝑠𝑖𝑜𝑛</m:t>
                          </m:r>
                          <m:r>
                            <a:rPr lang="en-US" altLang="zh-CN" i="1">
                              <a:latin typeface="Cambria Math" panose="02040503050406030204"/>
                            </a:rPr>
                            <m:t>+</m:t>
                          </m:r>
                          <m:r>
                            <a:rPr lang="en-US" altLang="zh-CN" i="1">
                              <a:latin typeface="Cambria Math" panose="02040503050406030204"/>
                            </a:rPr>
                            <m:t>𝑂𝑣𝑒𝑟ℎ𝑒𝑎𝑑</m:t>
                          </m:r>
                          <m:r>
                            <a:rPr lang="en-US" altLang="zh-CN" i="1">
                              <a:latin typeface="Cambria Math" panose="02040503050406030204"/>
                            </a:rPr>
                            <m:t>(</m:t>
                          </m:r>
                          <m:r>
                            <a:rPr lang="en-US" altLang="zh-CN" i="1">
                              <a:latin typeface="Cambria Math" panose="02040503050406030204"/>
                            </a:rPr>
                            <m:t>𝑆𝐼𝐹𝑆</m:t>
                          </m:r>
                          <m:r>
                            <a:rPr lang="en-US" altLang="zh-CN" i="1">
                              <a:latin typeface="Cambria Math" panose="02040503050406030204"/>
                            </a:rPr>
                            <m:t>, </m:t>
                          </m:r>
                          <m:r>
                            <a:rPr lang="en-US" altLang="zh-CN" i="1">
                              <a:latin typeface="Cambria Math" panose="02040503050406030204"/>
                            </a:rPr>
                            <m:t>𝐷𝐼𝐹𝑆</m:t>
                          </m:r>
                          <m:r>
                            <a:rPr lang="en-US" altLang="zh-CN" i="1">
                              <a:latin typeface="Cambria Math" panose="02040503050406030204"/>
                            </a:rPr>
                            <m:t>,</m:t>
                          </m:r>
                          <m:r>
                            <a:rPr lang="en-US" altLang="zh-CN" i="1">
                              <a:latin typeface="Cambria Math" panose="02040503050406030204"/>
                            </a:rPr>
                            <m:t>𝑐𝑜𝑛𝑡𝑒𝑛𝑡𝑖𝑜𝑛</m:t>
                          </m:r>
                          <m:r>
                            <a:rPr lang="en-US" altLang="zh-CN" i="1">
                              <a:latin typeface="Cambria Math" panose="02040503050406030204"/>
                            </a:rPr>
                            <m:t>)</m:t>
                          </m:r>
                        </m:den>
                      </m:f>
                    </m:oMath>
                  </m:oMathPara>
                </a14:m>
                <a:endParaRPr lang="en-US" altLang="zh-CN" dirty="0" smtClean="0">
                  <a:latin typeface="微软雅黑" panose="020B0503020204020204" pitchFamily="34" charset="-122"/>
                  <a:ea typeface="微软雅黑" panose="020B0503020204020204" pitchFamily="34" charset="-122"/>
                </a:endParaRPr>
              </a:p>
              <a:p>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860425" y="1549400"/>
                <a:ext cx="10319385" cy="938530"/>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文本框 7"/>
          <p:cNvSpPr txBox="1"/>
          <p:nvPr/>
        </p:nvSpPr>
        <p:spPr>
          <a:xfrm>
            <a:off x="860425" y="2630170"/>
            <a:ext cx="8035925" cy="1198880"/>
          </a:xfrm>
          <a:prstGeom prst="rect">
            <a:avLst/>
          </a:prstGeom>
          <a:noFill/>
        </p:spPr>
        <p:txBody>
          <a:bodyPr wrap="square" rtlCol="0" anchor="t">
            <a:spAutoFit/>
          </a:bodyPr>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下面是对于这个式子使用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代码化的呈现：</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49960" y="4727575"/>
            <a:ext cx="10291445" cy="92202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在上式中，</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i</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表示当前实验中</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的数目，</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tx_same</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是每个</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在一次实验中应当传输的次数，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DATAframe</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表示每次传输时数据包的传输时间（在本作业中我设为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1000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total</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表示在当前实验中所有传输中发生</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randomBackOff</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计数的整数值</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有多少个</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slot)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之和</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1" name="图片 10" descr="20220306012847"/>
          <p:cNvPicPr>
            <a:picLocks noChangeAspect="1"/>
          </p:cNvPicPr>
          <p:nvPr/>
        </p:nvPicPr>
        <p:blipFill>
          <a:blip r:embed="rId2"/>
          <a:stretch>
            <a:fillRect/>
          </a:stretch>
        </p:blipFill>
        <p:spPr>
          <a:xfrm>
            <a:off x="860425" y="3971290"/>
            <a:ext cx="9105900" cy="427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3704" r="3704"/>
          <a:stretch>
            <a:fillRect/>
          </a:stretch>
        </p:blipFill>
        <p:spPr>
          <a:xfrm>
            <a:off x="11694"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03</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210" y="3987165"/>
            <a:ext cx="6708140" cy="1198880"/>
          </a:xfrm>
          <a:prstGeom prst="rect">
            <a:avLst/>
          </a:prstGeom>
          <a:noFill/>
        </p:spPr>
        <p:txBody>
          <a:bodyPr wrap="square" rtlCol="0">
            <a:spAutoFit/>
          </a:bodyPr>
          <a:lstStyle/>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3600" b="1" dirty="0">
              <a:solidFill>
                <a:schemeClr val="accent1">
                  <a:lumMod val="50000"/>
                </a:schemeClr>
              </a:solidFill>
              <a:latin typeface="+mj-ea"/>
              <a:ea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15</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516245" cy="1598930"/>
            <a:chOff x="2" y="-15241"/>
            <a:chExt cx="5516245" cy="1598930"/>
          </a:xfrm>
        </p:grpSpPr>
        <p:sp>
          <p:nvSpPr>
            <p:cNvPr id="3" name="文本框 2"/>
            <p:cNvSpPr txBox="1"/>
            <p:nvPr/>
          </p:nvSpPr>
          <p:spPr>
            <a:xfrm>
              <a:off x="323852" y="113664"/>
              <a:ext cx="5192395" cy="14700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2800" b="1" dirty="0">
                <a:solidFill>
                  <a:schemeClr val="accent1">
                    <a:lumMod val="50000"/>
                  </a:schemeClr>
                </a:solidFill>
                <a:latin typeface="+mj-ea"/>
                <a:ea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16</a:t>
            </a:r>
            <a:endParaRPr lang="en-US" altLang="zh-CN" sz="2400" b="1"/>
          </a:p>
        </p:txBody>
      </p:sp>
      <p:pic>
        <p:nvPicPr>
          <p:cNvPr id="8" name="图片 7" descr="20220305221929"/>
          <p:cNvPicPr>
            <a:picLocks noChangeAspect="1"/>
          </p:cNvPicPr>
          <p:nvPr/>
        </p:nvPicPr>
        <p:blipFill>
          <a:blip r:embed="rId1"/>
          <a:stretch>
            <a:fillRect/>
          </a:stretch>
        </p:blipFill>
        <p:spPr>
          <a:xfrm>
            <a:off x="5668645" y="113665"/>
            <a:ext cx="6182995" cy="6645910"/>
          </a:xfrm>
          <a:prstGeom prst="rect">
            <a:avLst/>
          </a:prstGeom>
        </p:spPr>
      </p:pic>
      <p:sp>
        <p:nvSpPr>
          <p:cNvPr id="15" name="矩形 14"/>
          <p:cNvSpPr/>
          <p:nvPr/>
        </p:nvSpPr>
        <p:spPr>
          <a:xfrm>
            <a:off x="6289040" y="2552700"/>
            <a:ext cx="4941570" cy="19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289675" y="1391285"/>
            <a:ext cx="4941570" cy="1162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323850" y="2821305"/>
                <a:ext cx="5474970" cy="829945"/>
              </a:xfrm>
              <a:prstGeom prst="rect">
                <a:avLst/>
              </a:prstGeom>
              <a:noFill/>
            </p:spPr>
            <p:txBody>
              <a:bodyPr wrap="square" rtlCol="0" anchor="t">
                <a:spAutoFit/>
              </a:bodyPr>
              <a:p>
                <a:pPr marL="285750" indent="-285750">
                  <a:buFont typeface="Arial" panose="020B0604020202020204" pitchFamily="34" charset="0"/>
                  <a:buChar char="•"/>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 SIFS time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during = 10</a:t>
                </a:r>
                <a14:m>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oMath>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 Slot time during = 2</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0</a:t>
                </a:r>
                <a14:m>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oMath>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323850" y="2821305"/>
                <a:ext cx="5474970" cy="829945"/>
              </a:xfrm>
              <a:prstGeom prst="rect">
                <a:avLst/>
              </a:prstGeom>
              <a:blipFill rotWithShape="1">
                <a:blip r:embed="rId2"/>
                <a:stretch>
                  <a:fillRect/>
                </a:stretch>
              </a:blipFill>
            </p:spPr>
            <p:txBody>
              <a:bodyPr/>
              <a:lstStyle/>
              <a:p>
                <a:r>
                  <a:rPr lang="zh-CN" altLang="en-US">
                    <a:noFill/>
                  </a:rPr>
                  <a:t> </a:t>
                </a:r>
              </a:p>
            </p:txBody>
          </p:sp>
        </mc:Fallback>
      </mc:AlternateContent>
      <p:sp>
        <p:nvSpPr>
          <p:cNvPr id="12" name="文本框 11"/>
          <p:cNvSpPr txBox="1"/>
          <p:nvPr/>
        </p:nvSpPr>
        <p:spPr>
          <a:xfrm>
            <a:off x="476250" y="1787525"/>
            <a:ext cx="4027805" cy="829945"/>
          </a:xfrm>
          <a:prstGeom prst="rect">
            <a:avLst/>
          </a:prstGeom>
          <a:noFill/>
        </p:spPr>
        <p:txBody>
          <a:bodyPr wrap="square" rtlCol="0">
            <a:spAutoFit/>
          </a:bodyPr>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From IEEE802.11 table 18-5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we know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516245" cy="1598930"/>
            <a:chOff x="2" y="-15241"/>
            <a:chExt cx="5516245" cy="1598930"/>
          </a:xfrm>
        </p:grpSpPr>
        <p:sp>
          <p:nvSpPr>
            <p:cNvPr id="3" name="文本框 2"/>
            <p:cNvSpPr txBox="1"/>
            <p:nvPr/>
          </p:nvSpPr>
          <p:spPr>
            <a:xfrm>
              <a:off x="323852" y="113664"/>
              <a:ext cx="5192395" cy="14700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2800" b="1" dirty="0">
                <a:solidFill>
                  <a:schemeClr val="accent1">
                    <a:lumMod val="50000"/>
                  </a:schemeClr>
                </a:solidFill>
                <a:latin typeface="+mj-ea"/>
                <a:ea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16</a:t>
            </a:r>
            <a:endParaRPr lang="en-US" altLang="zh-CN" sz="2400" b="1"/>
          </a:p>
        </p:txBody>
      </p:sp>
      <p:pic>
        <p:nvPicPr>
          <p:cNvPr id="8" name="图片 7" descr="20220305221929"/>
          <p:cNvPicPr>
            <a:picLocks noChangeAspect="1"/>
          </p:cNvPicPr>
          <p:nvPr/>
        </p:nvPicPr>
        <p:blipFill>
          <a:blip r:embed="rId1"/>
          <a:stretch>
            <a:fillRect/>
          </a:stretch>
        </p:blipFill>
        <p:spPr>
          <a:xfrm>
            <a:off x="6207125" y="113665"/>
            <a:ext cx="5984875" cy="6433185"/>
          </a:xfrm>
          <a:prstGeom prst="rect">
            <a:avLst/>
          </a:prstGeom>
        </p:spPr>
      </p:pic>
      <p:sp>
        <p:nvSpPr>
          <p:cNvPr id="15" name="矩形 14"/>
          <p:cNvSpPr/>
          <p:nvPr/>
        </p:nvSpPr>
        <p:spPr>
          <a:xfrm>
            <a:off x="6829425" y="2484120"/>
            <a:ext cx="4749165" cy="194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861175" y="1099820"/>
            <a:ext cx="4717415" cy="1384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06425" y="1099820"/>
            <a:ext cx="4909820" cy="829945"/>
          </a:xfrm>
          <a:prstGeom prst="rect">
            <a:avLst/>
          </a:prstGeom>
          <a:noFill/>
        </p:spPr>
        <p:txBody>
          <a:bodyPr wrap="square" rtlCol="0">
            <a:spAutoFit/>
          </a:bodyPr>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From IEEE802.11 table 18-5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equation 10-6 we know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133350" y="2099310"/>
            <a:ext cx="6575425" cy="749935"/>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33350" y="3053715"/>
                <a:ext cx="6575425" cy="2209800"/>
              </a:xfrm>
              <a:prstGeom prst="rect">
                <a:avLst/>
              </a:prstGeom>
              <a:noFill/>
            </p:spPr>
            <p:txBody>
              <a:bodyPr wrap="square" rtlCol="0" anchor="t">
                <a:spAutoFit/>
              </a:bodyPr>
              <a:p>
                <a:pPr marL="285750" indent="-285750">
                  <a:buFont typeface="Arial" panose="020B0604020202020204" pitchFamily="34" charset="0"/>
                  <a:buChar char="•"/>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 DIFS time during</a:t>
                </a:r>
                <a14:m>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 </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𝑎𝑆𝐼𝐹𝑆𝑇𝑖𝑚𝑒</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2</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𝑎𝑆𝑙𝑜𝑡𝑇𝑖𝑚𝑒</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10</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2</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20</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50</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oMath>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contention time slot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 = </a:t>
                </a:r>
                <a14:m>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𝑎𝑆𝑙𝑜𝑡𝑇𝑖𝑚𝑒</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0</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 </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𝐶𝑊</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oMath>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33350" y="3053715"/>
                <a:ext cx="6575425" cy="2209800"/>
              </a:xfrm>
              <a:prstGeom prst="rect">
                <a:avLst/>
              </a:prstGeom>
              <a:blipFill rotWithShape="1">
                <a:blip r:embed="rId3"/>
                <a:stretch>
                  <a:fillRect/>
                </a:stretch>
              </a:blipFill>
            </p:spPr>
            <p:txBody>
              <a:bodyPr/>
              <a:lstStyle/>
              <a:p>
                <a:r>
                  <a:rPr lang="zh-CN" altLang="en-US">
                    <a:noFill/>
                  </a:rPr>
                  <a:t> </a:t>
                </a:r>
              </a:p>
            </p:txBody>
          </p:sp>
        </mc:Fallback>
      </mc:AlternateContent>
      <p:sp>
        <p:nvSpPr>
          <p:cNvPr id="7" name="矩形 6"/>
          <p:cNvSpPr/>
          <p:nvPr/>
        </p:nvSpPr>
        <p:spPr>
          <a:xfrm>
            <a:off x="6861175" y="5836285"/>
            <a:ext cx="4718685" cy="552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3" name="文本框 12"/>
              <p:cNvSpPr txBox="1"/>
              <p:nvPr/>
            </p:nvSpPr>
            <p:spPr>
              <a:xfrm>
                <a:off x="323850" y="5043805"/>
                <a:ext cx="6574790" cy="1198880"/>
              </a:xfrm>
              <a:prstGeom prst="rect">
                <a:avLst/>
              </a:prstGeom>
              <a:noFill/>
            </p:spPr>
            <p:txBody>
              <a:bodyPr wrap="square" rtlCol="0" anchor="t">
                <a:spAutoFit/>
              </a:bodyPr>
              <a:p>
                <a:pPr indent="0">
                  <a:buFont typeface="Arial" panose="020B0604020202020204" pitchFamily="34" charset="0"/>
                  <a:buNone/>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we can also find that：</a:t>
                </a:r>
                <a:endParaRPr lang="en-US" altLang="zh-CN" sz="24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endParaRPr>
              </a:p>
              <a:p>
                <a:pPr marL="0" lv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sz="24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𝑎𝐶𝑊𝑚𝑖𝑛</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15</m:t>
                      </m:r>
                    </m:oMath>
                  </m:oMathPara>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𝑎𝐶𝑊𝑚𝑎𝑥</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1023</m:t>
                      </m:r>
                    </m:oMath>
                  </m:oMathPara>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323850" y="5043805"/>
                <a:ext cx="6574790" cy="1198880"/>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516245" cy="1598930"/>
            <a:chOff x="2" y="-15241"/>
            <a:chExt cx="5516245" cy="1598930"/>
          </a:xfrm>
        </p:grpSpPr>
        <p:sp>
          <p:nvSpPr>
            <p:cNvPr id="3" name="文本框 2"/>
            <p:cNvSpPr txBox="1"/>
            <p:nvPr/>
          </p:nvSpPr>
          <p:spPr>
            <a:xfrm>
              <a:off x="323852" y="113664"/>
              <a:ext cx="5192395" cy="14700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2800" b="1" dirty="0">
                <a:solidFill>
                  <a:schemeClr val="accent1">
                    <a:lumMod val="50000"/>
                  </a:schemeClr>
                </a:solidFill>
                <a:latin typeface="+mj-ea"/>
                <a:ea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16</a:t>
            </a:r>
            <a:endParaRPr lang="en-US" altLang="zh-CN" sz="2400" b="1"/>
          </a:p>
        </p:txBody>
      </p:sp>
      <p:sp>
        <p:nvSpPr>
          <p:cNvPr id="12" name="文本框 11"/>
          <p:cNvSpPr txBox="1"/>
          <p:nvPr/>
        </p:nvSpPr>
        <p:spPr>
          <a:xfrm>
            <a:off x="210820" y="1303020"/>
            <a:ext cx="6101715" cy="460375"/>
          </a:xfrm>
          <a:prstGeom prst="rect">
            <a:avLst/>
          </a:prstGeom>
          <a:noFill/>
        </p:spPr>
        <p:txBody>
          <a:bodyPr wrap="square" rtlCol="0">
            <a:spAutoFit/>
          </a:bodyPr>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From IEEE802.11 table 10-5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we know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9055" y="511175"/>
            <a:ext cx="5642610" cy="506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11" name="文本框 10"/>
              <p:cNvSpPr txBox="1"/>
              <p:nvPr/>
            </p:nvSpPr>
            <p:spPr>
              <a:xfrm>
                <a:off x="424180" y="2052320"/>
                <a:ext cx="5674360" cy="2676525"/>
              </a:xfrm>
              <a:prstGeom prst="rect">
                <a:avLst/>
              </a:prstGeom>
              <a:noFill/>
            </p:spPr>
            <p:txBody>
              <a:bodyPr wrap="square" rtlCol="0" anchor="t">
                <a:spAutoFit/>
              </a:bodyPr>
              <a:p>
                <a:pPr indent="0">
                  <a:buFont typeface="Arial" panose="020B0604020202020204" pitchFamily="34" charset="0"/>
                  <a:buNone/>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如果</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我们选择的传输条</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件为：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indent="0">
                  <a:buFont typeface="Arial" panose="020B0604020202020204" pitchFamily="34" charset="0"/>
                  <a:buNone/>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ERP OFDM BPSK</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indent="0">
                  <a:buFont typeface="Arial" panose="020B0604020202020204" pitchFamily="34" charset="0"/>
                  <a:buNone/>
                </a:pP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indent="0" algn="l">
                  <a:buFont typeface="Arial" panose="020B0604020202020204" pitchFamily="34" charset="0"/>
                  <a:buNone/>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那么，在该条件下，我们有：</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marL="0" lvl="0" indent="0" algn="l">
                  <a:buFont typeface="Arial" panose="020B0604020202020204" pitchFamily="34" charset="0"/>
                  <a:buNone/>
                </a:pPr>
                <a:endParaRPr lang="en-US" altLang="zh-CN" sz="24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endParaRPr>
              </a:p>
              <a:p>
                <a:pPr marL="0" lvl="0" indent="0" algn="l">
                  <a:buFont typeface="Arial" panose="020B0604020202020204" pitchFamily="34" charset="0"/>
                  <a:buNone/>
                </a:pPr>
                <a14:m>
                  <m:oMathPara xmlns:m="http://schemas.openxmlformats.org/officeDocument/2006/math">
                    <m:oMathParaPr>
                      <m:jc m:val="left"/>
                    </m:oMathParaPr>
                    <m:oMath xmlns:m="http://schemas.openxmlformats.org/officeDocument/2006/math">
                      <m:r>
                        <a:rPr lang="en-US" altLang="zh-CN" sz="24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𝐸𝑠𝑡𝑖𝑚𝑎𝑡𝑒𝐴𝑐𝑘𝑇𝑥𝑇𝑖𝑚𝑒</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𝐀𝐂𝐊</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44</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𝜇</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𝑠</m:t>
                      </m:r>
                    </m:oMath>
                  </m:oMathPara>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indent="0">
                  <a:buFont typeface="Arial" panose="020B0604020202020204" pitchFamily="34" charset="0"/>
                  <a:buNone/>
                </a:pP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424180" y="2052320"/>
                <a:ext cx="5674360" cy="267652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516245" cy="1598930"/>
            <a:chOff x="2" y="-15241"/>
            <a:chExt cx="5516245" cy="1598930"/>
          </a:xfrm>
        </p:grpSpPr>
        <p:sp>
          <p:nvSpPr>
            <p:cNvPr id="3" name="文本框 2"/>
            <p:cNvSpPr txBox="1"/>
            <p:nvPr/>
          </p:nvSpPr>
          <p:spPr>
            <a:xfrm>
              <a:off x="323852" y="113664"/>
              <a:ext cx="5192395" cy="14700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2800" b="1" dirty="0">
                <a:solidFill>
                  <a:schemeClr val="accent1">
                    <a:lumMod val="50000"/>
                  </a:schemeClr>
                </a:solidFill>
                <a:latin typeface="+mj-ea"/>
                <a:ea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16</a:t>
            </a:r>
            <a:endParaRPr lang="en-US" altLang="zh-CN" sz="2400" b="1"/>
          </a:p>
        </p:txBody>
      </p:sp>
      <p:sp>
        <p:nvSpPr>
          <p:cNvPr id="12" name="文本框 11"/>
          <p:cNvSpPr txBox="1"/>
          <p:nvPr/>
        </p:nvSpPr>
        <p:spPr>
          <a:xfrm>
            <a:off x="770255" y="1009015"/>
            <a:ext cx="7856855" cy="460375"/>
          </a:xfrm>
          <a:prstGeom prst="rect">
            <a:avLst/>
          </a:prstGeom>
          <a:noFill/>
        </p:spPr>
        <p:txBody>
          <a:bodyPr wrap="square" rtlCol="0">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综上所述，我们在该实验中的参数值如下</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6" name="文本框 5"/>
              <p:cNvSpPr txBox="1"/>
              <p:nvPr/>
            </p:nvSpPr>
            <p:spPr>
              <a:xfrm>
                <a:off x="1623060" y="1656080"/>
                <a:ext cx="9711055" cy="4892675"/>
              </a:xfrm>
              <a:prstGeom prst="rect">
                <a:avLst/>
              </a:prstGeom>
              <a:noFill/>
            </p:spPr>
            <p:txBody>
              <a:bodyPr wrap="square" rtlCol="0" anchor="t">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SIFS = 10;</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DIFS = 50;</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SlotTime = 20;</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ACK = 44;</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此外，我们还设定了如下参数：</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time duration for the frame transmission</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 1000</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the transmission number of each STA = 1000</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contention time slots = </a:t>
                </a:r>
                <a14:m>
                  <m:oMath xmlns:m="http://schemas.openxmlformats.org/officeDocument/2006/math">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𝟐𝟎</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0</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 </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𝐶𝑊</m:t>
                    </m:r>
                    <m:r>
                      <a:rPr lang="en-US" altLang="zh-CN" sz="2400" b="1" dirty="0">
                        <a:solidFill>
                          <a:schemeClr val="accent1">
                            <a:lumMod val="50000"/>
                          </a:schemeClr>
                        </a:solidFill>
                        <a:latin typeface="微软雅黑" panose="020B0503020204020204" pitchFamily="34" charset="-122"/>
                        <a:ea typeface="微软雅黑" panose="020B0503020204020204" pitchFamily="34" charset="-122"/>
                      </a:rPr>
                      <m:t>]</m:t>
                    </m:r>
                  </m:oMath>
                </a14:m>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CW</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_origin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  = STAs * 2 + 1</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623060" y="1656080"/>
                <a:ext cx="9711055" cy="489267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04</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5175241" y="4108695"/>
            <a:ext cx="1722120" cy="645160"/>
          </a:xfrm>
          <a:prstGeom prst="rect">
            <a:avLst/>
          </a:prstGeom>
          <a:noFill/>
        </p:spPr>
        <p:txBody>
          <a:bodyPr wrap="none" rtlCol="0">
            <a:spAutoFit/>
          </a:bodyPr>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C</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sz="36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142875" y="6397625"/>
            <a:ext cx="636905" cy="460375"/>
          </a:xfrm>
          <a:prstGeom prst="rect">
            <a:avLst/>
          </a:prstGeom>
          <a:noFill/>
        </p:spPr>
        <p:txBody>
          <a:bodyPr wrap="square" rtlCol="0">
            <a:spAutoFit/>
          </a:bodyPr>
          <a:p>
            <a:r>
              <a:rPr lang="en-US" altLang="zh-CN" sz="2400" b="1"/>
              <a:t>17</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114836"/>
            <a:chOff x="2" y="-15241"/>
            <a:chExt cx="5180965" cy="1114836"/>
          </a:xfrm>
        </p:grpSpPr>
        <p:sp>
          <p:nvSpPr>
            <p:cNvPr id="3" name="文本框 2"/>
            <p:cNvSpPr txBox="1"/>
            <p:nvPr/>
          </p:nvSpPr>
          <p:spPr>
            <a:xfrm>
              <a:off x="323852" y="113664"/>
              <a:ext cx="4857115"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C</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2098675" y="233680"/>
            <a:ext cx="9372600" cy="368300"/>
          </a:xfrm>
          <a:prstGeom prst="rect">
            <a:avLst/>
          </a:prstGeom>
          <a:noFill/>
        </p:spPr>
        <p:txBody>
          <a:bodyPr wrap="square" rtlCol="0">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get_trans.m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（是我们的算法部分，主要建立了每一次传输的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过程）</a:t>
            </a:r>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第一部分）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20220309095002"/>
          <p:cNvPicPr>
            <a:picLocks noChangeAspect="1"/>
          </p:cNvPicPr>
          <p:nvPr/>
        </p:nvPicPr>
        <p:blipFill>
          <a:blip r:embed="rId1"/>
          <a:stretch>
            <a:fillRect/>
          </a:stretch>
        </p:blipFill>
        <p:spPr>
          <a:xfrm>
            <a:off x="643255" y="904875"/>
            <a:ext cx="11068050" cy="5083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114836"/>
            <a:chOff x="2" y="-15241"/>
            <a:chExt cx="5180965" cy="1114836"/>
          </a:xfrm>
        </p:grpSpPr>
        <p:sp>
          <p:nvSpPr>
            <p:cNvPr id="3" name="文本框 2"/>
            <p:cNvSpPr txBox="1"/>
            <p:nvPr/>
          </p:nvSpPr>
          <p:spPr>
            <a:xfrm>
              <a:off x="323852" y="113664"/>
              <a:ext cx="4857115"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C</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2494915" y="233680"/>
            <a:ext cx="2941320" cy="368300"/>
          </a:xfrm>
          <a:prstGeom prst="rect">
            <a:avLst/>
          </a:prstGeom>
          <a:noFill/>
        </p:spPr>
        <p:txBody>
          <a:bodyPr wrap="square" rtlCol="0">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get_trans.m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第二部分）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2" name="图片 11" descr="20220309095514"/>
          <p:cNvPicPr>
            <a:picLocks noChangeAspect="1"/>
          </p:cNvPicPr>
          <p:nvPr/>
        </p:nvPicPr>
        <p:blipFill>
          <a:blip r:embed="rId1"/>
          <a:stretch>
            <a:fillRect/>
          </a:stretch>
        </p:blipFill>
        <p:spPr>
          <a:xfrm>
            <a:off x="5436235" y="1214120"/>
            <a:ext cx="6513195" cy="5107940"/>
          </a:xfrm>
          <a:prstGeom prst="rect">
            <a:avLst/>
          </a:prstGeom>
        </p:spPr>
      </p:pic>
      <p:pic>
        <p:nvPicPr>
          <p:cNvPr id="13" name="图片 12" descr="20220309095436"/>
          <p:cNvPicPr>
            <a:picLocks noChangeAspect="1"/>
          </p:cNvPicPr>
          <p:nvPr/>
        </p:nvPicPr>
        <p:blipFill>
          <a:blip r:embed="rId2"/>
          <a:stretch>
            <a:fillRect/>
          </a:stretch>
        </p:blipFill>
        <p:spPr>
          <a:xfrm>
            <a:off x="204470" y="1214120"/>
            <a:ext cx="5096510" cy="4429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nvSpPr>
        <p:spPr>
          <a:xfrm rot="8100000" flipH="1">
            <a:off x="11096472" y="4538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8100000" flipH="1">
            <a:off x="11096472" y="42130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flipH="1">
            <a:off x="6273863" y="469900"/>
            <a:ext cx="5918200" cy="5918200"/>
            <a:chOff x="0" y="469900"/>
            <a:chExt cx="5918200" cy="5918200"/>
          </a:xfrm>
        </p:grpSpPr>
        <p:sp>
          <p:nvSpPr>
            <p:cNvPr id="25" name="菱形 24"/>
            <p:cNvSpPr/>
            <p:nvPr/>
          </p:nvSpPr>
          <p:spPr>
            <a:xfrm>
              <a:off x="0" y="469900"/>
              <a:ext cx="5918200" cy="5918200"/>
            </a:xfrm>
            <a:prstGeom prst="diamond">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p:nvPr/>
          </p:nvSpPr>
          <p:spPr>
            <a:xfrm>
              <a:off x="0" y="469900"/>
              <a:ext cx="5918200" cy="5918200"/>
            </a:xfrm>
            <a:prstGeom prst="diamond">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flipH="1">
            <a:off x="7395908" y="2513366"/>
            <a:ext cx="3674745" cy="1568450"/>
            <a:chOff x="4258309" y="250520"/>
            <a:chExt cx="3674745" cy="1568450"/>
          </a:xfrm>
        </p:grpSpPr>
        <p:sp>
          <p:nvSpPr>
            <p:cNvPr id="23" name="文本框 22"/>
            <p:cNvSpPr txBox="1"/>
            <p:nvPr/>
          </p:nvSpPr>
          <p:spPr>
            <a:xfrm>
              <a:off x="4571999" y="250520"/>
              <a:ext cx="3048000" cy="1568450"/>
            </a:xfrm>
            <a:prstGeom prst="rect">
              <a:avLst/>
            </a:prstGeom>
            <a:noFill/>
          </p:spPr>
          <p:txBody>
            <a:bodyPr wrap="square" rtlCol="0">
              <a:spAutoFit/>
            </a:bodyPr>
            <a:lstStyle/>
            <a:p>
              <a:pPr algn="ctr"/>
              <a:endParaRPr lang="zh-CN" altLang="en-US" sz="9600" dirty="0">
                <a:solidFill>
                  <a:schemeClr val="bg1"/>
                </a:solidFill>
                <a:latin typeface="+mj-ea"/>
                <a:ea typeface="+mj-ea"/>
              </a:endParaRPr>
            </a:p>
          </p:txBody>
        </p:sp>
        <p:sp>
          <p:nvSpPr>
            <p:cNvPr id="24" name="文本框 23"/>
            <p:cNvSpPr txBox="1"/>
            <p:nvPr/>
          </p:nvSpPr>
          <p:spPr>
            <a:xfrm>
              <a:off x="4258309" y="658825"/>
              <a:ext cx="3674745" cy="1014730"/>
            </a:xfrm>
            <a:prstGeom prst="rect">
              <a:avLst/>
            </a:prstGeom>
            <a:noFill/>
          </p:spPr>
          <p:txBody>
            <a:bodyPr wrap="square" rtlCol="0">
              <a:spAutoFit/>
            </a:bodyPr>
            <a:lstStyle/>
            <a:p>
              <a:pPr algn="ctr"/>
              <a:r>
                <a:rPr lang="en-US" altLang="zh-CN" sz="6000" i="1" dirty="0">
                  <a:solidFill>
                    <a:schemeClr val="bg1"/>
                  </a:solidFill>
                  <a:latin typeface="+mj-ea"/>
                  <a:ea typeface="+mj-ea"/>
                </a:rPr>
                <a:t>CONTENTS</a:t>
              </a:r>
              <a:endParaRPr lang="en-US" altLang="zh-CN" sz="6000" i="1" dirty="0">
                <a:solidFill>
                  <a:schemeClr val="bg1"/>
                </a:solidFill>
                <a:latin typeface="+mj-ea"/>
                <a:ea typeface="+mj-ea"/>
              </a:endParaRPr>
            </a:p>
          </p:txBody>
        </p:sp>
      </p:grpSp>
      <p:grpSp>
        <p:nvGrpSpPr>
          <p:cNvPr id="7" name="组合 6"/>
          <p:cNvGrpSpPr/>
          <p:nvPr/>
        </p:nvGrpSpPr>
        <p:grpSpPr>
          <a:xfrm flipH="1">
            <a:off x="656589" y="264795"/>
            <a:ext cx="5241291" cy="768350"/>
            <a:chOff x="1417835" y="2599370"/>
            <a:chExt cx="3241702" cy="768520"/>
          </a:xfrm>
        </p:grpSpPr>
        <p:sp>
          <p:nvSpPr>
            <p:cNvPr id="20" name="文本框 19"/>
            <p:cNvSpPr txBox="1"/>
            <p:nvPr/>
          </p:nvSpPr>
          <p:spPr>
            <a:xfrm>
              <a:off x="1417835" y="2599370"/>
              <a:ext cx="893850" cy="76852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01</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1852602" y="2754980"/>
              <a:ext cx="2806935" cy="460477"/>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Mento-Carlo Simulation</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229987" y="1162229"/>
            <a:ext cx="6026150" cy="769441"/>
            <a:chOff x="1447045" y="2676840"/>
            <a:chExt cx="6026150" cy="769441"/>
          </a:xfrm>
        </p:grpSpPr>
        <p:sp>
          <p:nvSpPr>
            <p:cNvPr id="17" name="文本框 16"/>
            <p:cNvSpPr txBox="1"/>
            <p:nvPr/>
          </p:nvSpPr>
          <p:spPr>
            <a:xfrm>
              <a:off x="1447045" y="2676840"/>
              <a:ext cx="893850" cy="769441"/>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02</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2341125" y="2831145"/>
              <a:ext cx="5132070"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Ideas and Methods</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flipH="1">
            <a:off x="2516388" y="3039189"/>
            <a:ext cx="3081020" cy="768350"/>
            <a:chOff x="1417835" y="2518090"/>
            <a:chExt cx="3081020" cy="768350"/>
          </a:xfrm>
        </p:grpSpPr>
        <p:sp>
          <p:nvSpPr>
            <p:cNvPr id="11" name="文本框 10"/>
            <p:cNvSpPr txBox="1"/>
            <p:nvPr/>
          </p:nvSpPr>
          <p:spPr>
            <a:xfrm>
              <a:off x="1417835" y="2518090"/>
              <a:ext cx="893850" cy="76835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04</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11915" y="2688270"/>
              <a:ext cx="2186940" cy="460375"/>
            </a:xfrm>
            <a:prstGeom prst="rect">
              <a:avLst/>
            </a:prstGeom>
            <a:noFill/>
          </p:spPr>
          <p:txBody>
            <a:bodyPr wrap="square" rtlCol="0">
              <a:spAutoFit/>
            </a:bodyPr>
            <a:lstStyle/>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C</a:t>
              </a:r>
              <a:r>
                <a:rPr lang="en-US" sz="2400" b="1" dirty="0">
                  <a:solidFill>
                    <a:schemeClr val="accent1">
                      <a:lumMod val="50000"/>
                    </a:schemeClr>
                  </a:solidFill>
                  <a:latin typeface="微软雅黑" panose="020B0503020204020204" pitchFamily="34" charset="-122"/>
                  <a:ea typeface="微软雅黑" panose="020B0503020204020204" pitchFamily="34" charset="-122"/>
                </a:rPr>
                <a:t>odes</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33350" y="6388100"/>
            <a:ext cx="636905" cy="460375"/>
          </a:xfrm>
          <a:prstGeom prst="rect">
            <a:avLst/>
          </a:prstGeom>
          <a:noFill/>
        </p:spPr>
        <p:txBody>
          <a:bodyPr wrap="square" rtlCol="0">
            <a:spAutoFit/>
          </a:bodyPr>
          <a:p>
            <a:r>
              <a:rPr lang="en-US" altLang="zh-CN" sz="2400" b="1"/>
              <a:t>2</a:t>
            </a:r>
            <a:endParaRPr lang="en-US" altLang="zh-CN" sz="2400" b="1"/>
          </a:p>
        </p:txBody>
      </p:sp>
      <p:grpSp>
        <p:nvGrpSpPr>
          <p:cNvPr id="9" name="组合 8"/>
          <p:cNvGrpSpPr/>
          <p:nvPr/>
        </p:nvGrpSpPr>
        <p:grpSpPr>
          <a:xfrm flipH="1">
            <a:off x="-378577" y="2141399"/>
            <a:ext cx="6057265" cy="768350"/>
            <a:chOff x="1447045" y="2676840"/>
            <a:chExt cx="6057265" cy="768350"/>
          </a:xfrm>
        </p:grpSpPr>
        <p:sp>
          <p:nvSpPr>
            <p:cNvPr id="13" name="文本框 12"/>
            <p:cNvSpPr txBox="1"/>
            <p:nvPr/>
          </p:nvSpPr>
          <p:spPr>
            <a:xfrm>
              <a:off x="1447045" y="2676840"/>
              <a:ext cx="89385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03</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4" name="文本框 13"/>
            <p:cNvSpPr txBox="1"/>
            <p:nvPr/>
          </p:nvSpPr>
          <p:spPr>
            <a:xfrm>
              <a:off x="2162690" y="2830510"/>
              <a:ext cx="5341620" cy="460375"/>
            </a:xfrm>
            <a:prstGeom prst="rect">
              <a:avLst/>
            </a:prstGeom>
            <a:noFill/>
          </p:spPr>
          <p:txBody>
            <a:bodyPr wrap="square" rtlCol="0">
              <a:spAutoFit/>
            </a:bodyPr>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Parameters Identification</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flipH="1">
            <a:off x="656473" y="5125799"/>
            <a:ext cx="4821555" cy="768350"/>
            <a:chOff x="779025" y="2600640"/>
            <a:chExt cx="4821555" cy="768350"/>
          </a:xfrm>
        </p:grpSpPr>
        <p:sp>
          <p:nvSpPr>
            <p:cNvPr id="27" name="文本框 26"/>
            <p:cNvSpPr txBox="1"/>
            <p:nvPr/>
          </p:nvSpPr>
          <p:spPr>
            <a:xfrm>
              <a:off x="779025" y="2600640"/>
              <a:ext cx="195834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06</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1615320" y="2704780"/>
              <a:ext cx="3985260"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E</a:t>
              </a:r>
              <a:r>
                <a:rPr lang="en-US" sz="2400" b="1" dirty="0">
                  <a:solidFill>
                    <a:schemeClr val="accent1">
                      <a:lumMod val="50000"/>
                    </a:schemeClr>
                  </a:solidFill>
                  <a:latin typeface="微软雅黑" panose="020B0503020204020204" pitchFamily="34" charset="-122"/>
                  <a:ea typeface="微软雅黑" panose="020B0503020204020204" pitchFamily="34" charset="-122"/>
                </a:rPr>
                <a:t>xperience &amp;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ummary</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grpSp>
      <p:grpSp>
        <p:nvGrpSpPr>
          <p:cNvPr id="29" name="组合 28"/>
          <p:cNvGrpSpPr/>
          <p:nvPr/>
        </p:nvGrpSpPr>
        <p:grpSpPr>
          <a:xfrm flipH="1">
            <a:off x="-1241426" y="4123055"/>
            <a:ext cx="6762116" cy="768350"/>
            <a:chOff x="1287867" y="2749865"/>
            <a:chExt cx="5443601" cy="768350"/>
          </a:xfrm>
        </p:grpSpPr>
        <p:sp>
          <p:nvSpPr>
            <p:cNvPr id="30" name="文本框 29"/>
            <p:cNvSpPr txBox="1"/>
            <p:nvPr/>
          </p:nvSpPr>
          <p:spPr>
            <a:xfrm>
              <a:off x="1287867" y="2749865"/>
              <a:ext cx="149368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 05</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31" name="文本框 30"/>
            <p:cNvSpPr txBox="1"/>
            <p:nvPr/>
          </p:nvSpPr>
          <p:spPr>
            <a:xfrm>
              <a:off x="1880330" y="2862895"/>
              <a:ext cx="4851138"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Results &amp; D</a:t>
              </a:r>
              <a:r>
                <a:rPr lang="en-US" sz="2400" b="1" dirty="0">
                  <a:solidFill>
                    <a:schemeClr val="accent1">
                      <a:lumMod val="50000"/>
                    </a:schemeClr>
                  </a:solidFill>
                  <a:latin typeface="微软雅黑" panose="020B0503020204020204" pitchFamily="34" charset="-122"/>
                  <a:ea typeface="微软雅黑" panose="020B0503020204020204" pitchFamily="34" charset="-122"/>
                </a:rPr>
                <a:t>iscussion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114836"/>
            <a:chOff x="2" y="-15241"/>
            <a:chExt cx="5180965" cy="1114836"/>
          </a:xfrm>
        </p:grpSpPr>
        <p:sp>
          <p:nvSpPr>
            <p:cNvPr id="3" name="文本框 2"/>
            <p:cNvSpPr txBox="1"/>
            <p:nvPr/>
          </p:nvSpPr>
          <p:spPr>
            <a:xfrm>
              <a:off x="323852" y="22859"/>
              <a:ext cx="4857115"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C</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2239645" y="142240"/>
            <a:ext cx="2941320" cy="368300"/>
          </a:xfrm>
          <a:prstGeom prst="rect">
            <a:avLst/>
          </a:prstGeom>
          <a:noFill/>
        </p:spPr>
        <p:txBody>
          <a:bodyPr wrap="square" rtlCol="0">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get_trans.m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（第</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三部分）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7" name="图片 6" descr="20220309095406"/>
          <p:cNvPicPr>
            <a:picLocks noChangeAspect="1"/>
          </p:cNvPicPr>
          <p:nvPr/>
        </p:nvPicPr>
        <p:blipFill>
          <a:blip r:embed="rId1"/>
          <a:stretch>
            <a:fillRect/>
          </a:stretch>
        </p:blipFill>
        <p:spPr>
          <a:xfrm>
            <a:off x="1341120" y="5425440"/>
            <a:ext cx="8496300" cy="1444625"/>
          </a:xfrm>
          <a:prstGeom prst="rect">
            <a:avLst/>
          </a:prstGeom>
        </p:spPr>
      </p:pic>
      <p:pic>
        <p:nvPicPr>
          <p:cNvPr id="9" name="图片 8" descr="20220309100010"/>
          <p:cNvPicPr>
            <a:picLocks noChangeAspect="1"/>
          </p:cNvPicPr>
          <p:nvPr/>
        </p:nvPicPr>
        <p:blipFill>
          <a:blip r:embed="rId2"/>
          <a:stretch>
            <a:fillRect/>
          </a:stretch>
        </p:blipFill>
        <p:spPr>
          <a:xfrm>
            <a:off x="1421765" y="510540"/>
            <a:ext cx="8496300" cy="4914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114836"/>
            <a:chOff x="2" y="-15241"/>
            <a:chExt cx="5180965" cy="1114836"/>
          </a:xfrm>
        </p:grpSpPr>
        <p:sp>
          <p:nvSpPr>
            <p:cNvPr id="3" name="文本框 2"/>
            <p:cNvSpPr txBox="1"/>
            <p:nvPr/>
          </p:nvSpPr>
          <p:spPr>
            <a:xfrm>
              <a:off x="323852" y="113664"/>
              <a:ext cx="4857115"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C</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2494915" y="233680"/>
            <a:ext cx="5785485" cy="368300"/>
          </a:xfrm>
          <a:prstGeom prst="rect">
            <a:avLst/>
          </a:prstGeom>
          <a:noFill/>
        </p:spPr>
        <p:txBody>
          <a:bodyPr wrap="square" rtlCol="0">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test.m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（是我们对算法的测试</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部分）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213485" y="5965825"/>
            <a:ext cx="10455275" cy="706755"/>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注意：这里的STA的数目可以调整，同时由于由于本实验绘制的图片数目较多，此处就不再放绘图部分的代码</a:t>
            </a:r>
            <a:endParaRPr 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309094856"/>
          <p:cNvPicPr>
            <a:picLocks noChangeAspect="1"/>
          </p:cNvPicPr>
          <p:nvPr/>
        </p:nvPicPr>
        <p:blipFill>
          <a:blip r:embed="rId1"/>
          <a:stretch>
            <a:fillRect/>
          </a:stretch>
        </p:blipFill>
        <p:spPr>
          <a:xfrm>
            <a:off x="1213485" y="721360"/>
            <a:ext cx="9858375" cy="510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05</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3491221" y="4108695"/>
            <a:ext cx="5090160" cy="645160"/>
          </a:xfrm>
          <a:prstGeom prst="rect">
            <a:avLst/>
          </a:prstGeom>
          <a:noFill/>
        </p:spPr>
        <p:txBody>
          <a:bodyPr wrap="none" rtlCol="0">
            <a:spAutoFit/>
          </a:bodyPr>
          <a:p>
            <a:pPr algn="ct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 Results &amp; D</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iscussion</a:t>
            </a:r>
            <a:endParaRPr lang="en-US" sz="36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142875" y="6397625"/>
            <a:ext cx="636905" cy="460375"/>
          </a:xfrm>
          <a:prstGeom prst="rect">
            <a:avLst/>
          </a:prstGeom>
          <a:noFill/>
        </p:spPr>
        <p:txBody>
          <a:bodyPr wrap="square" rtlCol="0">
            <a:spAutoFit/>
          </a:bodyPr>
          <a:p>
            <a:r>
              <a:rPr lang="en-US" altLang="zh-CN" sz="2400" b="1"/>
              <a:t>20</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521970"/>
          </a:xfrm>
          <a:prstGeom prst="rect">
            <a:avLst/>
          </a:prstGeom>
          <a:noFill/>
        </p:spPr>
        <p:txBody>
          <a:bodyPr wrap="square" rtlCol="0">
            <a:spAutoFit/>
          </a:bodyPr>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先放总的结论：</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70255" y="1443990"/>
            <a:ext cx="10477500" cy="3969385"/>
          </a:xfrm>
          <a:prstGeom prst="rect">
            <a:avLst/>
          </a:prstGeom>
          <a:noFill/>
        </p:spPr>
        <p:txBody>
          <a:bodyPr wrap="square" rtlCol="0">
            <a:spAutoFit/>
          </a:bodyPr>
          <a:p>
            <a:pPr algn="just"/>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通过我们的实验，我们能能够发现：随着</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的数目增加，平均传输效率持续下降。通过图像能够看出，这种下降的速度还是比较快的，在</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数目达到</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100</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的时候传输效率已经接近了</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0.6</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。其次，在每次实验的时候总是不能避免地产生一些偏差，当</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数目越大时，这种偏差也就越大；当实验的次数越多时，这种偏差越能够明显地体现在我们的图像中。最后，我们还发现：</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每次传输过程中产生冲突的次数随着</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数目的增加也相应地增加。同时当</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数目较小时</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(10)</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，每次传输过程中冲突的数目已经能达到</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4-6</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次，在我看来也是比较多</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的。</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39878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5.1当我们只进行一次实验的时候：</a:t>
            </a:r>
            <a:endParaRPr 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308235534"/>
          <p:cNvPicPr>
            <a:picLocks noChangeAspect="1"/>
          </p:cNvPicPr>
          <p:nvPr/>
        </p:nvPicPr>
        <p:blipFill>
          <a:blip r:embed="rId1"/>
          <a:stretch>
            <a:fillRect/>
          </a:stretch>
        </p:blipFill>
        <p:spPr>
          <a:xfrm>
            <a:off x="770255" y="1195070"/>
            <a:ext cx="4784725" cy="4671060"/>
          </a:xfrm>
          <a:prstGeom prst="rect">
            <a:avLst/>
          </a:prstGeom>
        </p:spPr>
      </p:pic>
      <p:pic>
        <p:nvPicPr>
          <p:cNvPr id="7" name="图片 6" descr="20220308235652"/>
          <p:cNvPicPr>
            <a:picLocks noChangeAspect="1"/>
          </p:cNvPicPr>
          <p:nvPr/>
        </p:nvPicPr>
        <p:blipFill>
          <a:blip r:embed="rId2"/>
          <a:stretch>
            <a:fillRect/>
          </a:stretch>
        </p:blipFill>
        <p:spPr>
          <a:xfrm>
            <a:off x="6390005" y="1234440"/>
            <a:ext cx="5076825" cy="4631690"/>
          </a:xfrm>
          <a:prstGeom prst="rect">
            <a:avLst/>
          </a:prstGeom>
        </p:spPr>
      </p:pic>
      <p:sp>
        <p:nvSpPr>
          <p:cNvPr id="8" name="文本框 7"/>
          <p:cNvSpPr txBox="1"/>
          <p:nvPr/>
        </p:nvSpPr>
        <p:spPr>
          <a:xfrm>
            <a:off x="1865630" y="6101080"/>
            <a:ext cx="2840355" cy="39878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STA最大数目为10</a:t>
            </a:r>
            <a:endParaRPr 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98485" y="6101080"/>
            <a:ext cx="2042795" cy="368300"/>
          </a:xfrm>
          <a:prstGeom prst="rect">
            <a:avLst/>
          </a:prstGeom>
          <a:noFill/>
        </p:spPr>
        <p:txBody>
          <a:bodyPr wrap="none" rtlCol="0" anchor="t">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STA最大数目为30</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39878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5.1当我们只进行一次实验的时候：</a:t>
            </a:r>
            <a:endParaRPr 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65630" y="6101080"/>
            <a:ext cx="2840355" cy="39878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STA最大数目为50</a:t>
            </a:r>
            <a:endParaRPr 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98485" y="6131560"/>
            <a:ext cx="2183765" cy="368300"/>
          </a:xfrm>
          <a:prstGeom prst="rect">
            <a:avLst/>
          </a:prstGeom>
          <a:noFill/>
        </p:spPr>
        <p:txBody>
          <a:bodyPr wrap="none" rtlCol="0" anchor="t">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STA最大数目为100</a:t>
            </a:r>
            <a:endParaRPr lang="zh-CN" altLang="en-US"/>
          </a:p>
        </p:txBody>
      </p:sp>
      <p:pic>
        <p:nvPicPr>
          <p:cNvPr id="11" name="图片 10" descr="20220309000031"/>
          <p:cNvPicPr>
            <a:picLocks noChangeAspect="1"/>
          </p:cNvPicPr>
          <p:nvPr/>
        </p:nvPicPr>
        <p:blipFill>
          <a:blip r:embed="rId1"/>
          <a:stretch>
            <a:fillRect/>
          </a:stretch>
        </p:blipFill>
        <p:spPr>
          <a:xfrm>
            <a:off x="608965" y="1176655"/>
            <a:ext cx="5172075" cy="4645025"/>
          </a:xfrm>
          <a:prstGeom prst="rect">
            <a:avLst/>
          </a:prstGeom>
        </p:spPr>
      </p:pic>
      <p:pic>
        <p:nvPicPr>
          <p:cNvPr id="12" name="图片 11" descr="20220309000402"/>
          <p:cNvPicPr>
            <a:picLocks noChangeAspect="1"/>
          </p:cNvPicPr>
          <p:nvPr/>
        </p:nvPicPr>
        <p:blipFill>
          <a:blip r:embed="rId2"/>
          <a:stretch>
            <a:fillRect/>
          </a:stretch>
        </p:blipFill>
        <p:spPr>
          <a:xfrm>
            <a:off x="6692900" y="1189990"/>
            <a:ext cx="5210175" cy="4632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460375"/>
          </a:xfrm>
          <a:prstGeom prst="rect">
            <a:avLst/>
          </a:prstGeom>
          <a:noFill/>
        </p:spPr>
        <p:txBody>
          <a:bodyPr wrap="square" rtlCol="0">
            <a:spAutoFit/>
          </a:bodyPr>
          <a:p>
            <a:r>
              <a:rPr lang="en-US" sz="2400" b="1" dirty="0">
                <a:solidFill>
                  <a:schemeClr val="accent1">
                    <a:lumMod val="50000"/>
                  </a:schemeClr>
                </a:solidFill>
                <a:latin typeface="微软雅黑" panose="020B0503020204020204" pitchFamily="34" charset="-122"/>
                <a:ea typeface="微软雅黑" panose="020B0503020204020204" pitchFamily="34" charset="-122"/>
              </a:rPr>
              <a:t>5.1 Discussion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70255" y="1510665"/>
            <a:ext cx="11125835" cy="4154170"/>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从</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上面的四幅图我们可以看出，随着</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的数目增大，平均传输效率也在不断</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减少。且刚开始减少的速度很快，后面逐渐慢慢放缓。</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同时我还发现了一个很有趣的问题：当</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最大数目为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的时候，图像在下半部分开始出现了一些凹凸不平的部分。且随着</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数目继续增大，这种凹凸不平、曲曲折折的地方在图像中的表现越来越明显。对此我怀疑是</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数目比较大的时候，某几次测试中出现了一些随机的偏差所致，也就是说仅仅通过一次实验就得到的平均传输效率的图像的精确度有待提升。为此，我开展了如下的并行</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实验。</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737850" cy="706755"/>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5.2 当我们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进行多次并行实验的时候</a:t>
            </a:r>
            <a:r>
              <a:rPr 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（由于电脑硬件的问题，我的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最大数目设为了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同时，为了让结果更加清楚的显示，我只截取了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4-6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之间的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图像</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98015" y="6357620"/>
            <a:ext cx="284035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次并行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实验</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88960" y="6388100"/>
            <a:ext cx="2065020" cy="368300"/>
          </a:xfrm>
          <a:prstGeom prst="rect">
            <a:avLst/>
          </a:prstGeom>
          <a:noFill/>
        </p:spPr>
        <p:txBody>
          <a:bodyPr wrap="none" rtlCol="0" anchor="t">
            <a:spAutoFit/>
          </a:bodyPr>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次并行实验</a:t>
            </a:r>
            <a:endParaRPr lang="zh-CN" altLang="en-US"/>
          </a:p>
        </p:txBody>
      </p:sp>
      <p:pic>
        <p:nvPicPr>
          <p:cNvPr id="13" name="图片 12" descr="20220309004525"/>
          <p:cNvPicPr>
            <a:picLocks noChangeAspect="1"/>
          </p:cNvPicPr>
          <p:nvPr/>
        </p:nvPicPr>
        <p:blipFill>
          <a:blip r:embed="rId1"/>
          <a:stretch>
            <a:fillRect/>
          </a:stretch>
        </p:blipFill>
        <p:spPr>
          <a:xfrm>
            <a:off x="6516370" y="1595120"/>
            <a:ext cx="5186680" cy="4656455"/>
          </a:xfrm>
          <a:prstGeom prst="rect">
            <a:avLst/>
          </a:prstGeom>
        </p:spPr>
      </p:pic>
      <p:pic>
        <p:nvPicPr>
          <p:cNvPr id="14" name="图片 13" descr="20220309004722"/>
          <p:cNvPicPr>
            <a:picLocks noChangeAspect="1"/>
          </p:cNvPicPr>
          <p:nvPr/>
        </p:nvPicPr>
        <p:blipFill>
          <a:blip r:embed="rId2"/>
          <a:stretch>
            <a:fillRect/>
          </a:stretch>
        </p:blipFill>
        <p:spPr>
          <a:xfrm>
            <a:off x="645160" y="1594485"/>
            <a:ext cx="5142865" cy="4621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737850" cy="706755"/>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5.2 当我们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进行多次并行实验的时候</a:t>
            </a:r>
            <a:r>
              <a:rPr 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（由于电脑硬件的问题，我的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最大数目设为了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96415" y="6087110"/>
            <a:ext cx="284035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10</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次并行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实验</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280400" y="6117590"/>
            <a:ext cx="2205990" cy="368300"/>
          </a:xfrm>
          <a:prstGeom prst="rect">
            <a:avLst/>
          </a:prstGeom>
          <a:noFill/>
        </p:spPr>
        <p:txBody>
          <a:bodyPr wrap="none" rtlCol="0" anchor="t">
            <a:spAutoFit/>
          </a:bodyPr>
          <a:p>
            <a:pPr algn="l"/>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500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次并行实验</a:t>
            </a:r>
            <a:endParaRPr lang="zh-CN" altLang="en-US"/>
          </a:p>
        </p:txBody>
      </p:sp>
      <p:pic>
        <p:nvPicPr>
          <p:cNvPr id="12" name="图片 11" descr="20220309003753"/>
          <p:cNvPicPr>
            <a:picLocks noChangeAspect="1"/>
          </p:cNvPicPr>
          <p:nvPr/>
        </p:nvPicPr>
        <p:blipFill>
          <a:blip r:embed="rId1"/>
          <a:stretch>
            <a:fillRect/>
          </a:stretch>
        </p:blipFill>
        <p:spPr>
          <a:xfrm>
            <a:off x="6726555" y="1334135"/>
            <a:ext cx="5172710" cy="4632960"/>
          </a:xfrm>
          <a:prstGeom prst="rect">
            <a:avLst/>
          </a:prstGeom>
        </p:spPr>
      </p:pic>
      <p:pic>
        <p:nvPicPr>
          <p:cNvPr id="13" name="图片 12" descr="20220309004224"/>
          <p:cNvPicPr>
            <a:picLocks noChangeAspect="1"/>
          </p:cNvPicPr>
          <p:nvPr/>
        </p:nvPicPr>
        <p:blipFill>
          <a:blip r:embed="rId2"/>
          <a:stretch>
            <a:fillRect/>
          </a:stretch>
        </p:blipFill>
        <p:spPr>
          <a:xfrm>
            <a:off x="634365" y="1334770"/>
            <a:ext cx="5163820" cy="4624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460375"/>
          </a:xfrm>
          <a:prstGeom prst="rect">
            <a:avLst/>
          </a:prstGeom>
          <a:noFill/>
        </p:spPr>
        <p:txBody>
          <a:bodyPr wrap="square" rtlCol="0">
            <a:spAutoFit/>
          </a:bodyPr>
          <a:p>
            <a:r>
              <a:rPr lang="en-US" sz="2400" b="1" dirty="0">
                <a:solidFill>
                  <a:schemeClr val="accent1">
                    <a:lumMod val="50000"/>
                  </a:schemeClr>
                </a:solidFill>
                <a:latin typeface="微软雅黑" panose="020B0503020204020204" pitchFamily="34" charset="-122"/>
                <a:ea typeface="微软雅黑" panose="020B0503020204020204" pitchFamily="34" charset="-122"/>
              </a:rPr>
              <a:t>5.2 Discussion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16965" y="1509395"/>
            <a:ext cx="10131425" cy="3476625"/>
          </a:xfrm>
          <a:prstGeom prst="rect">
            <a:avLst/>
          </a:prstGeom>
          <a:noFill/>
        </p:spPr>
        <p:txBody>
          <a:bodyPr wrap="square" rtlCol="0" anchor="t">
            <a:spAutoFit/>
          </a:bodyPr>
          <a:p>
            <a:pPr algn="just"/>
            <a:r>
              <a:rPr lang="en-US" sz="2800" b="1" dirty="0">
                <a:solidFill>
                  <a:schemeClr val="accent1">
                    <a:lumMod val="50000"/>
                  </a:schemeClr>
                </a:solidFill>
                <a:latin typeface="微软雅黑" panose="020B0503020204020204" pitchFamily="34" charset="-122"/>
                <a:ea typeface="微软雅黑" panose="020B0503020204020204" pitchFamily="34" charset="-122"/>
              </a:rPr>
              <a:t>     </a:t>
            </a:r>
            <a:r>
              <a:rPr lang="en-US" sz="2400" b="1" dirty="0">
                <a:solidFill>
                  <a:schemeClr val="accent1">
                    <a:lumMod val="50000"/>
                  </a:schemeClr>
                </a:solidFill>
                <a:latin typeface="微软雅黑" panose="020B0503020204020204" pitchFamily="34" charset="-122"/>
                <a:ea typeface="微软雅黑" panose="020B0503020204020204" pitchFamily="34" charset="-122"/>
              </a:rPr>
              <a:t> 从</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上面的四幅图我们可以看出，随着我们进行的并行实验次数的增加，整个图像显得越来越</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宽</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（我们这四副图的横轴与纵轴的设置基本上是一致的）。这很显然是因为随着我们实验次数的增加，每次实验都存在着一定的偏差，且实验次数越多，在同一个值上面的偏差就越大。</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但是光凭此还不能说明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中的结果，因为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是说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的数目越大，可能产生的偏差就越大。因此，为了更好地表明这一点，我们又进行了实验</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253461" y="2129820"/>
            <a:ext cx="1685077" cy="156966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01</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2525913" y="4108695"/>
            <a:ext cx="7109460" cy="768350"/>
          </a:xfrm>
          <a:prstGeom prst="rect">
            <a:avLst/>
          </a:prstGeom>
          <a:noFill/>
        </p:spPr>
        <p:txBody>
          <a:bodyPr wrap="none" rtlCol="0">
            <a:spAutoFit/>
          </a:bodyPr>
          <a:lstStyle/>
          <a:p>
            <a:pPr algn="r"/>
            <a:r>
              <a:rPr lang="en-US" altLang="zh-CN" sz="4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altLang="zh-CN" sz="4400" b="1" dirty="0">
                <a:solidFill>
                  <a:schemeClr val="accent1">
                    <a:lumMod val="50000"/>
                  </a:schemeClr>
                </a:solidFill>
                <a:latin typeface="微软雅黑" panose="020B0503020204020204" pitchFamily="34" charset="-122"/>
                <a:ea typeface="微软雅黑" panose="020B0503020204020204" pitchFamily="34" charset="-122"/>
                <a:sym typeface="+mn-ea"/>
              </a:rPr>
              <a:t>Mento-Carlo Simulation</a:t>
            </a:r>
            <a:endParaRPr lang="zh-CN" altLang="en-US" sz="4400" b="1" dirty="0">
              <a:solidFill>
                <a:schemeClr val="accent1">
                  <a:lumMod val="50000"/>
                </a:schemeClr>
              </a:solidFill>
              <a:latin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3</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34365" y="610235"/>
            <a:ext cx="10737850" cy="101473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5.3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当并行实验次数相同，最大</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数目不同时的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时候：</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（由于电脑硬件的问题，我的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最大数目分别设为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，并行实验次数为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50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custDataLst>
              <p:tags r:id="rId1"/>
            </p:custDataLst>
          </p:nvPr>
        </p:nvGraphicFramePr>
        <p:xfrm>
          <a:off x="770255" y="1397000"/>
          <a:ext cx="10949940" cy="5141595"/>
        </p:xfrm>
        <a:graphic>
          <a:graphicData uri="http://schemas.openxmlformats.org/drawingml/2006/table">
            <a:tbl>
              <a:tblPr firstRow="1" bandRow="1">
                <a:tableStyleId>{5C22544A-7EE6-4342-B048-85BDC9FD1C3A}</a:tableStyleId>
              </a:tblPr>
              <a:tblGrid>
                <a:gridCol w="5474970"/>
                <a:gridCol w="5474970"/>
              </a:tblGrid>
              <a:tr h="426085">
                <a:tc>
                  <a:txBody>
                    <a:bodyPr/>
                    <a:p>
                      <a:pPr algn="ctr"/>
                      <a:r>
                        <a:rPr lang="en-US" altLang="zh-CN" dirty="0" smtClean="0"/>
                        <a:t>STAs=10</a:t>
                      </a:r>
                      <a:endParaRPr lang="zh-CN" altLang="en-US" dirty="0"/>
                    </a:p>
                  </a:txBody>
                  <a:tcPr/>
                </a:tc>
                <a:tc>
                  <a:txBody>
                    <a:bodyPr/>
                    <a:p>
                      <a:pPr algn="ctr"/>
                      <a:r>
                        <a:rPr lang="en-US" altLang="zh-CN" dirty="0" smtClean="0"/>
                        <a:t>STAs=30</a:t>
                      </a:r>
                      <a:endParaRPr lang="zh-CN" altLang="en-US" dirty="0"/>
                    </a:p>
                  </a:txBody>
                  <a:tcPr/>
                </a:tc>
              </a:tr>
              <a:tr h="4715510">
                <a:tc>
                  <a:txBody>
                    <a:bodyPr/>
                    <a:p>
                      <a:endParaRPr lang="zh-CN" altLang="en-US" dirty="0"/>
                    </a:p>
                  </a:txBody>
                  <a:tcPr/>
                </a:tc>
                <a:tc>
                  <a:txBody>
                    <a:bodyPr/>
                    <a:p>
                      <a:endParaRPr lang="zh-CN" altLang="en-US" dirty="0"/>
                    </a:p>
                  </a:txBody>
                  <a:tcPr/>
                </a:tc>
              </a:tr>
            </a:tbl>
          </a:graphicData>
        </a:graphic>
      </p:graphicFrame>
      <p:pic>
        <p:nvPicPr>
          <p:cNvPr id="11" name="图片 10" descr="20220309010606"/>
          <p:cNvPicPr>
            <a:picLocks noChangeAspect="1"/>
          </p:cNvPicPr>
          <p:nvPr/>
        </p:nvPicPr>
        <p:blipFill>
          <a:blip r:embed="rId2"/>
          <a:stretch>
            <a:fillRect/>
          </a:stretch>
        </p:blipFill>
        <p:spPr>
          <a:xfrm>
            <a:off x="6224905" y="1821180"/>
            <a:ext cx="5495290" cy="4716780"/>
          </a:xfrm>
          <a:prstGeom prst="rect">
            <a:avLst/>
          </a:prstGeom>
        </p:spPr>
      </p:pic>
      <p:pic>
        <p:nvPicPr>
          <p:cNvPr id="14" name="图片 13" descr="20220309010803"/>
          <p:cNvPicPr>
            <a:picLocks noChangeAspect="1"/>
          </p:cNvPicPr>
          <p:nvPr/>
        </p:nvPicPr>
        <p:blipFill>
          <a:blip r:embed="rId3"/>
          <a:stretch>
            <a:fillRect/>
          </a:stretch>
        </p:blipFill>
        <p:spPr>
          <a:xfrm>
            <a:off x="782320" y="1821180"/>
            <a:ext cx="5442585" cy="4716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460375"/>
          </a:xfrm>
          <a:prstGeom prst="rect">
            <a:avLst/>
          </a:prstGeom>
          <a:noFill/>
        </p:spPr>
        <p:txBody>
          <a:bodyPr wrap="square" rtlCol="0">
            <a:spAutoFit/>
          </a:bodyPr>
          <a:p>
            <a:r>
              <a:rPr lang="en-US" sz="2400" b="1" dirty="0">
                <a:solidFill>
                  <a:schemeClr val="accent1">
                    <a:lumMod val="50000"/>
                  </a:schemeClr>
                </a:solidFill>
                <a:latin typeface="微软雅黑" panose="020B0503020204020204" pitchFamily="34" charset="-122"/>
                <a:ea typeface="微软雅黑" panose="020B0503020204020204" pitchFamily="34" charset="-122"/>
              </a:rPr>
              <a:t>5.3 Discussion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0560" y="1536700"/>
            <a:ext cx="11125835" cy="3784600"/>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得到的结果我们很清楚地看到了：当我们把这个图像放大，也就是看到整个关系而不是只看局部数据的时候，不论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的数目是</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还是</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，整个图像从左上方到右下方变得越来越宽。因此，随着</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数目的增加，实验的误差范围变得更大。在我们进行多次实验的时候，这种误差范围的增加就很容易体现出来，在图像上就是我们的图像越来</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越宽。</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到这块我们就可以回答</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中产生</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凹凸不平</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现象的原因了：由于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数目的增加，实验的误差范围变大更大。因此在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变得很大的时候，在一次实验中结果的波动就会变得很大，在图像上的体现正是这种</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凹凸不平</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形状。</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34365" y="610235"/>
            <a:ext cx="10737850" cy="1014730"/>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5.4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5.3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相同，但是现在我们对这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50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次结果进行线性拟合，也就是每一个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的传输效率取这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50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次实验的平均值，结果</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custDataLst>
              <p:tags r:id="rId1"/>
            </p:custDataLst>
          </p:nvPr>
        </p:nvGraphicFramePr>
        <p:xfrm>
          <a:off x="770255" y="1397000"/>
          <a:ext cx="10949940" cy="5141595"/>
        </p:xfrm>
        <a:graphic>
          <a:graphicData uri="http://schemas.openxmlformats.org/drawingml/2006/table">
            <a:tbl>
              <a:tblPr firstRow="1" bandRow="1">
                <a:tableStyleId>{5C22544A-7EE6-4342-B048-85BDC9FD1C3A}</a:tableStyleId>
              </a:tblPr>
              <a:tblGrid>
                <a:gridCol w="5474970"/>
                <a:gridCol w="5474970"/>
              </a:tblGrid>
              <a:tr h="426085">
                <a:tc>
                  <a:txBody>
                    <a:bodyPr/>
                    <a:p>
                      <a:pPr algn="ctr"/>
                      <a:r>
                        <a:rPr lang="en-US" altLang="zh-CN" dirty="0" smtClean="0"/>
                        <a:t>STAs=10</a:t>
                      </a:r>
                      <a:endParaRPr lang="zh-CN" altLang="en-US" dirty="0"/>
                    </a:p>
                  </a:txBody>
                  <a:tcPr/>
                </a:tc>
                <a:tc>
                  <a:txBody>
                    <a:bodyPr/>
                    <a:p>
                      <a:pPr algn="ctr"/>
                      <a:r>
                        <a:rPr lang="en-US" altLang="zh-CN" dirty="0" smtClean="0"/>
                        <a:t>STAs=30</a:t>
                      </a:r>
                      <a:endParaRPr lang="zh-CN" altLang="en-US" dirty="0"/>
                    </a:p>
                  </a:txBody>
                  <a:tcPr/>
                </a:tc>
              </a:tr>
              <a:tr h="4715510">
                <a:tc>
                  <a:txBody>
                    <a:bodyPr/>
                    <a:p>
                      <a:endParaRPr lang="zh-CN" altLang="en-US" dirty="0"/>
                    </a:p>
                  </a:txBody>
                  <a:tcPr/>
                </a:tc>
                <a:tc>
                  <a:txBody>
                    <a:bodyPr/>
                    <a:p>
                      <a:endParaRPr lang="zh-CN" altLang="en-US" dirty="0"/>
                    </a:p>
                  </a:txBody>
                  <a:tcPr/>
                </a:tc>
              </a:tr>
            </a:tbl>
          </a:graphicData>
        </a:graphic>
      </p:graphicFrame>
      <p:pic>
        <p:nvPicPr>
          <p:cNvPr id="8" name="图片 7" descr="20220309013543"/>
          <p:cNvPicPr>
            <a:picLocks noChangeAspect="1"/>
          </p:cNvPicPr>
          <p:nvPr/>
        </p:nvPicPr>
        <p:blipFill>
          <a:blip r:embed="rId2"/>
          <a:stretch>
            <a:fillRect/>
          </a:stretch>
        </p:blipFill>
        <p:spPr>
          <a:xfrm>
            <a:off x="6261100" y="1787525"/>
            <a:ext cx="5447030" cy="4751705"/>
          </a:xfrm>
          <a:prstGeom prst="rect">
            <a:avLst/>
          </a:prstGeom>
        </p:spPr>
      </p:pic>
      <p:pic>
        <p:nvPicPr>
          <p:cNvPr id="9" name="图片 8" descr="20220309014013"/>
          <p:cNvPicPr>
            <a:picLocks noChangeAspect="1"/>
          </p:cNvPicPr>
          <p:nvPr/>
        </p:nvPicPr>
        <p:blipFill>
          <a:blip r:embed="rId3"/>
          <a:stretch>
            <a:fillRect/>
          </a:stretch>
        </p:blipFill>
        <p:spPr>
          <a:xfrm>
            <a:off x="770255" y="1787525"/>
            <a:ext cx="5484495" cy="4741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5109845" cy="460375"/>
          </a:xfrm>
          <a:prstGeom prst="rect">
            <a:avLst/>
          </a:prstGeom>
          <a:noFill/>
        </p:spPr>
        <p:txBody>
          <a:bodyPr wrap="square" rtlCol="0">
            <a:spAutoFit/>
          </a:bodyPr>
          <a:p>
            <a:r>
              <a:rPr lang="en-US" sz="2400" b="1" dirty="0">
                <a:solidFill>
                  <a:schemeClr val="accent1">
                    <a:lumMod val="50000"/>
                  </a:schemeClr>
                </a:solidFill>
                <a:latin typeface="微软雅黑" panose="020B0503020204020204" pitchFamily="34" charset="-122"/>
                <a:ea typeface="微软雅黑" panose="020B0503020204020204" pitchFamily="34" charset="-122"/>
              </a:rPr>
              <a:t>5.4 Discussion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70560" y="1484630"/>
            <a:ext cx="11125835" cy="4154170"/>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做了这么多实验的图像了，感觉还缺点数据的拟合。比较一次实验说服力并不高，我们还需要从多次实验中拟合两个变量之间可能存在的关系。因此，我选取了并行实验的次数为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，通过在每个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上的传输效率取平均值的方式，拟合出了</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5.3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两幅图中的结</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果。</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通过这次实验的结果可以看到，不论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的最大数目是多少，得到的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曲线都趋于平滑。这个结果完美的体现了平均传输效率随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数目的增加的大体变化</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趋势。</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在实验结果的最后一个部分，</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我们还绘制出了每次传输过程中产生冲突的次数与传输次数之间的图像，见下一张</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34365" y="610235"/>
            <a:ext cx="10737850" cy="706755"/>
          </a:xfrm>
          <a:prstGeom prst="rect">
            <a:avLst/>
          </a:prstGeom>
          <a:noFill/>
        </p:spPr>
        <p:txBody>
          <a:bodyPr wrap="square" rtlCol="0">
            <a:spAutoFit/>
          </a:bodyPr>
          <a:p>
            <a:r>
              <a:rPr lang="en-US" sz="2000" b="1" dirty="0">
                <a:solidFill>
                  <a:schemeClr val="accent1">
                    <a:lumMod val="50000"/>
                  </a:schemeClr>
                </a:solidFill>
                <a:latin typeface="微软雅黑" panose="020B0503020204020204" pitchFamily="34" charset="-122"/>
                <a:ea typeface="微软雅黑" panose="020B0503020204020204" pitchFamily="34" charset="-122"/>
              </a:rPr>
              <a:t>5.5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接下来，让我们着眼于一次实验。假设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的最大数目为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，我们来绘制每次传输的时候至少有两个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产生的随机数相同的次数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即对应传输发生冲突的次数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309023221"/>
          <p:cNvPicPr>
            <a:picLocks noChangeAspect="1"/>
          </p:cNvPicPr>
          <p:nvPr/>
        </p:nvPicPr>
        <p:blipFill>
          <a:blip r:embed="rId1"/>
          <a:stretch>
            <a:fillRect/>
          </a:stretch>
        </p:blipFill>
        <p:spPr>
          <a:xfrm>
            <a:off x="1206500" y="1628140"/>
            <a:ext cx="10020300" cy="4133850"/>
          </a:xfrm>
          <a:prstGeom prst="rect">
            <a:avLst/>
          </a:prstGeom>
        </p:spPr>
      </p:pic>
      <p:sp>
        <p:nvSpPr>
          <p:cNvPr id="8" name="文本框 7"/>
          <p:cNvSpPr txBox="1"/>
          <p:nvPr/>
        </p:nvSpPr>
        <p:spPr>
          <a:xfrm>
            <a:off x="5109845" y="6019800"/>
            <a:ext cx="2042795" cy="368300"/>
          </a:xfrm>
          <a:prstGeom prst="rect">
            <a:avLst/>
          </a:prstGeom>
          <a:noFill/>
        </p:spPr>
        <p:txBody>
          <a:bodyPr wrap="none" rtlCol="0" anchor="t">
            <a:spAutoFit/>
          </a:bodyPr>
          <a:p>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STA最大数目为30</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610235"/>
            <a:ext cx="5109845" cy="460375"/>
          </a:xfrm>
          <a:prstGeom prst="rect">
            <a:avLst/>
          </a:prstGeom>
          <a:noFill/>
        </p:spPr>
        <p:txBody>
          <a:bodyPr wrap="square" rtlCol="0">
            <a:spAutoFit/>
          </a:bodyPr>
          <a:p>
            <a:r>
              <a:rPr lang="en-US" sz="2400" b="1" dirty="0">
                <a:solidFill>
                  <a:schemeClr val="accent1">
                    <a:lumMod val="50000"/>
                  </a:schemeClr>
                </a:solidFill>
                <a:latin typeface="微软雅黑" panose="020B0503020204020204" pitchFamily="34" charset="-122"/>
                <a:ea typeface="微软雅黑" panose="020B0503020204020204" pitchFamily="34" charset="-122"/>
              </a:rPr>
              <a:t>5.5 Discussion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32765" y="1109980"/>
            <a:ext cx="11125835" cy="2676525"/>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通过这一小节的结果，当</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时我们可以看出在每一次传输的过程中，大部分传输过程都经历了</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4-6</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次左右的冲突，甚至有些传输过程经历了</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7</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次冲突。这也反应了每次传输的时候还是经历了不少次随机倒计时数目在至少两个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之间相同的情况。当</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数目更多的时候，结合理论课所学内容，我们可以推断出每次传输过程中产生的冲突数目会相应增加，正如下图所示：（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数目为</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100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descr="20220309024035"/>
          <p:cNvPicPr>
            <a:picLocks noChangeAspect="1"/>
          </p:cNvPicPr>
          <p:nvPr/>
        </p:nvPicPr>
        <p:blipFill>
          <a:blip r:embed="rId1"/>
          <a:stretch>
            <a:fillRect/>
          </a:stretch>
        </p:blipFill>
        <p:spPr>
          <a:xfrm>
            <a:off x="770255" y="3053080"/>
            <a:ext cx="10868025" cy="3580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06</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103" y="3987158"/>
            <a:ext cx="6325235" cy="706755"/>
          </a:xfrm>
          <a:prstGeom prst="rect">
            <a:avLst/>
          </a:prstGeom>
          <a:noFill/>
        </p:spPr>
        <p:txBody>
          <a:bodyPr wrap="none" rtlCol="0">
            <a:spAutoFit/>
          </a:bodyPr>
          <a:lstStyle/>
          <a:p>
            <a:pPr algn="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4000" b="1" dirty="0">
              <a:solidFill>
                <a:schemeClr val="accent1">
                  <a:lumMod val="50000"/>
                </a:schemeClr>
              </a:solidFill>
              <a:latin typeface="+mj-ea"/>
              <a:ea typeface="+mj-ea"/>
            </a:endParaRPr>
          </a:p>
        </p:txBody>
      </p:sp>
      <p:sp>
        <p:nvSpPr>
          <p:cNvPr id="15" name="文本框 14"/>
          <p:cNvSpPr txBox="1"/>
          <p:nvPr/>
        </p:nvSpPr>
        <p:spPr>
          <a:xfrm>
            <a:off x="153035" y="6397625"/>
            <a:ext cx="636905" cy="460375"/>
          </a:xfrm>
          <a:prstGeom prst="rect">
            <a:avLst/>
          </a:prstGeom>
          <a:noFill/>
        </p:spPr>
        <p:txBody>
          <a:bodyPr wrap="square" rtlCol="0">
            <a:spAutoFit/>
          </a:bodyPr>
          <a:p>
            <a:r>
              <a:rPr lang="en-US" altLang="zh-CN" sz="2400" b="1"/>
              <a:t>24</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6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6" name="文本框 5"/>
          <p:cNvSpPr txBox="1"/>
          <p:nvPr/>
        </p:nvSpPr>
        <p:spPr>
          <a:xfrm>
            <a:off x="629920" y="610235"/>
            <a:ext cx="11125835" cy="6000750"/>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这次任务首先我感觉和以往专业课的任务形式不同。首先，并没有一个明确标准的答案，需要我们自己假设条件，并编写程序进行探索；其次，该任务的实现充分结合了我们理论课上学的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carrier sensing</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的内容，结合蒙特卡洛模拟，将复杂的通信过程变得简单化，让我们提高了对诸如</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 slot time</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random backoff</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等概念的理解。总而言之，这次作业是一次富有意义的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尝试。</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在完成这次作业时，在算法设计的时候涉及了不少需要假设和理解的细节，有些</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在当时上课有点困惑的细节通过和其他同学的交流，让我对这些</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理论的理解更加深入。在结果的展示部分，由于电脑硬件等条件的限制我花费了不少时间来得到这些图像。虽然过程是辛苦的，但是我们得到的结果和理论部分基本吻合也是这次作业带给我的奇妙感受。</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最后，通过完成本次作业，我的主要的感悟就是通过蒙特卡洛模拟来实现</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AP</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通信的过程中可以忽略掉许多不那么重要的次要环节，我们只要牢牢抓住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如果某个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在本次传输中产生的随机倒计时最短，那么这一次就由它来传输数据</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的核心理论，结合能让</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变化的一些情况，就能够很容易地构建我们的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算法。</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1"/>
          <p:cNvSpPr/>
          <p:nvPr/>
        </p:nvSpPr>
        <p:spPr>
          <a:xfrm rot="18900000" flipH="1">
            <a:off x="991795"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3"/>
          <p:cNvSpPr/>
          <p:nvPr/>
        </p:nvSpPr>
        <p:spPr>
          <a:xfrm rot="18900000" flipH="1">
            <a:off x="-1639821" y="685062"/>
            <a:ext cx="3307772" cy="3307772"/>
          </a:xfrm>
          <a:custGeom>
            <a:avLst/>
            <a:gdLst>
              <a:gd name="connsiteX0" fmla="*/ 0 w 3307772"/>
              <a:gd name="connsiteY0" fmla="*/ 0 h 3307772"/>
              <a:gd name="connsiteX1" fmla="*/ 19895 w 3307772"/>
              <a:gd name="connsiteY1" fmla="*/ 0 h 3307772"/>
              <a:gd name="connsiteX2" fmla="*/ 3307772 w 3307772"/>
              <a:gd name="connsiteY2" fmla="*/ 3287877 h 3307772"/>
              <a:gd name="connsiteX3" fmla="*/ 3307772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19895" y="0"/>
                </a:lnTo>
                <a:lnTo>
                  <a:pt x="3307772" y="3287877"/>
                </a:lnTo>
                <a:lnTo>
                  <a:pt x="3307772" y="3307772"/>
                </a:lnTo>
                <a:lnTo>
                  <a:pt x="0" y="3307772"/>
                </a:lnTo>
                <a:close/>
              </a:path>
            </a:pathLst>
          </a:custGeom>
          <a:blipFill dpi="0" rotWithShape="0">
            <a:blip r:embed="rId1"/>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18900000" flipH="1">
            <a:off x="3380959" y="685063"/>
            <a:ext cx="3307772" cy="3307772"/>
          </a:xfrm>
          <a:prstGeom prst="rect">
            <a:avLst/>
          </a:prstGeom>
          <a:blipFill dpi="0" rotWithShape="0">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23"/>
          <p:cNvSpPr/>
          <p:nvPr/>
        </p:nvSpPr>
        <p:spPr>
          <a:xfrm rot="18900000" flipH="1">
            <a:off x="870570" y="3195452"/>
            <a:ext cx="3307772" cy="3307772"/>
          </a:xfrm>
          <a:custGeom>
            <a:avLst/>
            <a:gdLst>
              <a:gd name="connsiteX0" fmla="*/ 0 w 3307772"/>
              <a:gd name="connsiteY0" fmla="*/ 0 h 3307772"/>
              <a:gd name="connsiteX1" fmla="*/ 3307772 w 3307772"/>
              <a:gd name="connsiteY1" fmla="*/ 0 h 3307772"/>
              <a:gd name="connsiteX2" fmla="*/ 3307772 w 3307772"/>
              <a:gd name="connsiteY2" fmla="*/ 2840677 h 3307772"/>
              <a:gd name="connsiteX3" fmla="*/ 2840677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3307772" y="0"/>
                </a:lnTo>
                <a:lnTo>
                  <a:pt x="3307772" y="2840677"/>
                </a:lnTo>
                <a:lnTo>
                  <a:pt x="2840677" y="3307772"/>
                </a:lnTo>
                <a:lnTo>
                  <a:pt x="0" y="3307772"/>
                </a:lnTo>
                <a:close/>
              </a:path>
            </a:pathLst>
          </a:cu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7"/>
          <p:cNvSpPr/>
          <p:nvPr/>
        </p:nvSpPr>
        <p:spPr>
          <a:xfrm rot="18900000" flipH="1">
            <a:off x="-177599"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5400000" flipH="1">
            <a:off x="485770"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18900000" flipH="1">
            <a:off x="6508902" y="-153265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13500000" flipH="1">
            <a:off x="4157288"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flipH="1">
            <a:off x="7072469" y="3674828"/>
            <a:ext cx="4480292" cy="1015663"/>
          </a:xfrm>
          <a:prstGeom prst="rect">
            <a:avLst/>
          </a:prstGeom>
          <a:noFill/>
        </p:spPr>
        <p:txBody>
          <a:bodyPr wrap="square" rtlCol="0">
            <a:spAutoFit/>
          </a:bodyPr>
          <a:lstStyle/>
          <a:p>
            <a:pPr algn="dist"/>
            <a:r>
              <a:rPr lang="en-US" altLang="zh-CN" sz="6000" dirty="0">
                <a:solidFill>
                  <a:schemeClr val="accent1">
                    <a:lumMod val="50000"/>
                  </a:schemeClr>
                </a:solidFill>
                <a:latin typeface="+mj-ea"/>
                <a:ea typeface="+mj-ea"/>
              </a:rPr>
              <a:t>THANK YOU</a:t>
            </a:r>
            <a:endParaRPr lang="zh-CN" altLang="en-US" sz="6000" dirty="0">
              <a:solidFill>
                <a:schemeClr val="accent1">
                  <a:lumMod val="50000"/>
                </a:schemeClr>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253490"/>
            <a:chOff x="2" y="-15241"/>
            <a:chExt cx="5180965" cy="1253490"/>
          </a:xfrm>
        </p:grpSpPr>
        <p:sp>
          <p:nvSpPr>
            <p:cNvPr id="3" name="文本框 2"/>
            <p:cNvSpPr txBox="1"/>
            <p:nvPr/>
          </p:nvSpPr>
          <p:spPr>
            <a:xfrm>
              <a:off x="323852" y="113664"/>
              <a:ext cx="4857115" cy="11245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1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Mento-Carlo Simulation</a:t>
              </a:r>
              <a:endParaRPr lang="zh-CN" altLang="en-US" sz="2800" b="1" dirty="0">
                <a:solidFill>
                  <a:schemeClr val="accent1">
                    <a:lumMod val="50000"/>
                  </a:schemeClr>
                </a:solidFill>
                <a:latin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4</a:t>
            </a:r>
            <a:endParaRPr lang="en-US" altLang="zh-CN" sz="2400" b="1"/>
          </a:p>
        </p:txBody>
      </p:sp>
      <p:sp>
        <p:nvSpPr>
          <p:cNvPr id="6" name="文本框 5"/>
          <p:cNvSpPr txBox="1"/>
          <p:nvPr/>
        </p:nvSpPr>
        <p:spPr>
          <a:xfrm>
            <a:off x="506730" y="1099820"/>
            <a:ext cx="4930775" cy="470789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蒙特·卡罗方法(Monto-Carlo method），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又称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统计试验方法，是二十世纪四十年代中期被提出的一种以概率统计理论为指导的一类非常重要的数值计算方法。</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该方法由于实现过程中的随机性，因而使用赌城蒙特卡罗来命名。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传统的经验方法由于无法接近真实的物理情景，因而很难得到精确的结果。而蒙特卡洛方法则使用随机数将所要求解的问题与某种概率模型联系起来，通过计算机对一定样本的计算来不断逼近问题精确解的一种重要的随机抽样统计方法</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蒙特·卡罗方法在金融工程学，宏观经济学，计算物理学（如粒子输运计算、量子热力学计算、空气动力学计算）等领域应用广泛。</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282180" y="5807710"/>
            <a:ext cx="5163185"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摩纳哥首都赌城蒙特卡洛</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20220305160745"/>
          <p:cNvPicPr>
            <a:picLocks noChangeAspect="1"/>
          </p:cNvPicPr>
          <p:nvPr/>
        </p:nvPicPr>
        <p:blipFill>
          <a:blip r:embed="rId1"/>
          <a:stretch>
            <a:fillRect/>
          </a:stretch>
        </p:blipFill>
        <p:spPr>
          <a:xfrm>
            <a:off x="5741670" y="1099820"/>
            <a:ext cx="6268720" cy="4484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02</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3745538" y="4108695"/>
            <a:ext cx="4581525" cy="645160"/>
          </a:xfrm>
          <a:prstGeom prst="rect">
            <a:avLst/>
          </a:prstGeom>
          <a:noFill/>
        </p:spPr>
        <p:txBody>
          <a:bodyPr wrap="none" rtlCol="0">
            <a:spAutoFit/>
          </a:bodyPr>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lang="zh-CN" altLang="en-US" sz="3600" b="1" dirty="0">
              <a:solidFill>
                <a:schemeClr val="accent1">
                  <a:lumMod val="50000"/>
                </a:schemeClr>
              </a:solidFill>
              <a:latin typeface="+mj-ea"/>
              <a:ea typeface="+mj-ea"/>
            </a:endParaRPr>
          </a:p>
        </p:txBody>
      </p:sp>
      <p:sp>
        <p:nvSpPr>
          <p:cNvPr id="17" name="文本框 16"/>
          <p:cNvSpPr txBox="1"/>
          <p:nvPr/>
        </p:nvSpPr>
        <p:spPr>
          <a:xfrm>
            <a:off x="142875" y="6397625"/>
            <a:ext cx="636905" cy="460375"/>
          </a:xfrm>
          <a:prstGeom prst="rect">
            <a:avLst/>
          </a:prstGeom>
          <a:noFill/>
        </p:spPr>
        <p:txBody>
          <a:bodyPr wrap="square" rtlCol="0">
            <a:spAutoFit/>
          </a:bodyPr>
          <a:p>
            <a:r>
              <a:rPr lang="en-US" altLang="zh-CN" sz="2400" b="1"/>
              <a:t>7</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5180965" cy="1114836"/>
            <a:chOff x="2" y="-15241"/>
            <a:chExt cx="5180965" cy="1114836"/>
          </a:xfrm>
        </p:grpSpPr>
        <p:sp>
          <p:nvSpPr>
            <p:cNvPr id="3" name="文本框 2"/>
            <p:cNvSpPr txBox="1"/>
            <p:nvPr/>
          </p:nvSpPr>
          <p:spPr>
            <a:xfrm>
              <a:off x="32385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1535" y="610235"/>
            <a:ext cx="11055350" cy="6369685"/>
          </a:xfrm>
          <a:prstGeom prst="rect">
            <a:avLst/>
          </a:prstGeom>
          <a:noFill/>
        </p:spPr>
        <p:txBody>
          <a:bodyPr wrap="square" rtlCol="0">
            <a:spAutoFit/>
          </a:bodyPr>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为了更好地完成本次</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任务</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，我将</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对本次任务</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工作</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流程</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安排</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如下：</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查阅</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IEEE802.11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文档，确定SIFS, DIFS, contention time slots, acknowledge message等参数的持续</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时间</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结合上述参数，确定每个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传输数据包的合适</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时长</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利用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编写目标函数传输效率的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表达式，并对每次传输产生合适的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值</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确定程序</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架构，将程序分成两个主要函数：一个是获取传输矩阵的函数（传输矩阵内记录了每一次传输过程不同的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产生的随机数的值），另一个是随机生成每次传输过程中每个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randomBackOff</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时间，且后者嵌套在前者</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内</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5.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根据目标函数</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传输效率，绘制传输效率随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数目增加</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的图像。同时我们还可以进行多次并行实验，来观察每一次结果之间的偏差</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20005" cy="1114836"/>
            <a:chOff x="2" y="-15241"/>
            <a:chExt cx="5120005" cy="1114836"/>
          </a:xfrm>
        </p:grpSpPr>
        <p:sp>
          <p:nvSpPr>
            <p:cNvPr id="3" name="文本框 2"/>
            <p:cNvSpPr txBox="1"/>
            <p:nvPr/>
          </p:nvSpPr>
          <p:spPr>
            <a:xfrm>
              <a:off x="262892" y="35686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61695" y="984250"/>
            <a:ext cx="11055350" cy="460375"/>
          </a:xfrm>
          <a:prstGeom prst="rect">
            <a:avLst/>
          </a:prstGeom>
          <a:noFill/>
        </p:spPr>
        <p:txBody>
          <a:bodyPr wrap="square" rtlCol="0">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接下来，我将展示我在完成本次任务中所采取的一些方法或</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假设：</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14680" y="1715135"/>
            <a:ext cx="10472420" cy="3784600"/>
          </a:xfrm>
          <a:prstGeom prst="rect">
            <a:avLst/>
          </a:prstGeom>
          <a:noFill/>
        </p:spPr>
        <p:txBody>
          <a:bodyPr wrap="square" rtlCol="0">
            <a:spAutoFit/>
          </a:bodyPr>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1.</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为了让我们的传输效率随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数目增加的图像更具有代表性，我们假设每次实验中</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数目一定时</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的传输次数是相同的。这个相同的次数在我们的程序中以变量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“tx_same”</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表</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为了保存每一次传输时每个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randomBackOff</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，我们创建了一个传输矩阵。这个矩阵类似一个二维数组，每一列表示一个STA，而每一行表示一个传输周期。值得注意的是：我们还在矩阵的最前面额外添加了一行，记录了在一次</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实验中每个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剩余的传输次数</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3843020" y="6068060"/>
            <a:ext cx="543687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rocess矩阵的MATLAB定义</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descr="20220306011035"/>
          <p:cNvPicPr>
            <a:picLocks noChangeAspect="1"/>
          </p:cNvPicPr>
          <p:nvPr/>
        </p:nvPicPr>
        <p:blipFill>
          <a:blip r:embed="rId1"/>
          <a:stretch>
            <a:fillRect/>
          </a:stretch>
        </p:blipFill>
        <p:spPr>
          <a:xfrm>
            <a:off x="1283970" y="4942205"/>
            <a:ext cx="9134475" cy="96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079365" cy="1114836"/>
            <a:chOff x="2" y="-15241"/>
            <a:chExt cx="5079365" cy="1114836"/>
          </a:xfrm>
        </p:grpSpPr>
        <p:sp>
          <p:nvSpPr>
            <p:cNvPr id="3" name="文本框 2"/>
            <p:cNvSpPr txBox="1"/>
            <p:nvPr/>
          </p:nvSpPr>
          <p:spPr>
            <a:xfrm>
              <a:off x="222252" y="1238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6" name="文本框 5"/>
          <p:cNvSpPr txBox="1"/>
          <p:nvPr/>
        </p:nvSpPr>
        <p:spPr>
          <a:xfrm>
            <a:off x="616585" y="794385"/>
            <a:ext cx="11717020" cy="460375"/>
          </a:xfrm>
          <a:prstGeom prst="rect">
            <a:avLst/>
          </a:prstGeom>
          <a:noFill/>
        </p:spPr>
        <p:txBody>
          <a:bodyPr wrap="square" rtlCol="0">
            <a:spAutoFit/>
          </a:bodyPr>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对产生</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randomBackOff</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计数的最大整数值</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CW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进行优化，我参考了</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课件：</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custDataLst>
              <p:tags r:id="rId1"/>
            </p:custDataLst>
          </p:nvPr>
        </p:nvPicPr>
        <p:blipFill>
          <a:blip r:embed="rId2"/>
          <a:stretch>
            <a:fillRect/>
          </a:stretch>
        </p:blipFill>
        <p:spPr>
          <a:xfrm>
            <a:off x="455837" y="1467928"/>
            <a:ext cx="7840016" cy="4383577"/>
          </a:xfrm>
          <a:prstGeom prst="rect">
            <a:avLst/>
          </a:prstGeom>
        </p:spPr>
      </p:pic>
      <p:sp>
        <p:nvSpPr>
          <p:cNvPr id="12" name="文本框 11"/>
          <p:cNvSpPr txBox="1"/>
          <p:nvPr/>
        </p:nvSpPr>
        <p:spPr>
          <a:xfrm>
            <a:off x="8173720" y="1917700"/>
            <a:ext cx="3896995" cy="4092575"/>
          </a:xfrm>
          <a:prstGeom prst="rect">
            <a:avLst/>
          </a:prstGeom>
          <a:noFill/>
        </p:spPr>
        <p:txBody>
          <a:bodyPr wrap="square" rtlCol="0" anchor="t">
            <a:spAutoFit/>
          </a:bodyPr>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数目越多，传输发生冲突的概率就越大，我们就要设置更大的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CW</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可以将初始的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CW</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值设置为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的函数，即：</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CW</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_origin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 STAs * 2 + 1</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若某一次传输过程中至少两个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randomBackOff</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相同，则</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传输失败，则下一次的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CW</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CW = CW*2+1</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079365" cy="1114836"/>
            <a:chOff x="2" y="-15241"/>
            <a:chExt cx="5079365" cy="1114836"/>
          </a:xfrm>
        </p:grpSpPr>
        <p:sp>
          <p:nvSpPr>
            <p:cNvPr id="3" name="文本框 2"/>
            <p:cNvSpPr txBox="1"/>
            <p:nvPr/>
          </p:nvSpPr>
          <p:spPr>
            <a:xfrm>
              <a:off x="222252" y="1238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 and Methods</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6" name="文本框 5"/>
          <p:cNvSpPr txBox="1"/>
          <p:nvPr/>
        </p:nvSpPr>
        <p:spPr>
          <a:xfrm>
            <a:off x="616585" y="794385"/>
            <a:ext cx="11717020" cy="460375"/>
          </a:xfrm>
          <a:prstGeom prst="rect">
            <a:avLst/>
          </a:prstGeom>
          <a:noFill/>
        </p:spPr>
        <p:txBody>
          <a:bodyPr wrap="square" rtlCol="0">
            <a:spAutoFit/>
          </a:bodyPr>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3.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对产生</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randomBackOff</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计数的最大整数值</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CW</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进行优化，我参考了</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课件：</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4838700" y="5076825"/>
            <a:ext cx="2961640" cy="460375"/>
          </a:xfrm>
          <a:prstGeom prst="rect">
            <a:avLst/>
          </a:prstGeom>
          <a:noFill/>
        </p:spPr>
        <p:txBody>
          <a:bodyPr wrap="square" rtlCol="0">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MATLAB代码</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实现</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descr="20220308234137"/>
          <p:cNvPicPr>
            <a:picLocks noChangeAspect="1"/>
          </p:cNvPicPr>
          <p:nvPr/>
        </p:nvPicPr>
        <p:blipFill>
          <a:blip r:embed="rId1"/>
          <a:stretch>
            <a:fillRect/>
          </a:stretch>
        </p:blipFill>
        <p:spPr>
          <a:xfrm>
            <a:off x="1098550" y="1486535"/>
            <a:ext cx="10225405" cy="3519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tags/tag1.xml><?xml version="1.0" encoding="utf-8"?>
<p:tagLst xmlns:p="http://schemas.openxmlformats.org/presentationml/2006/main">
  <p:tag name="KSO_WM_UNIT_PLACING_PICTURE_USER_VIEWPORT" val="{&quot;height&quot;:6903.270866141732,&quot;width&quot;:12346.48188976378}"/>
</p:tagLst>
</file>

<file path=ppt/tags/tag2.xml><?xml version="1.0" encoding="utf-8"?>
<p:tagLst xmlns:p="http://schemas.openxmlformats.org/presentationml/2006/main">
  <p:tag name="KSO_WM_UNIT_TABLE_BEAUTIFY" val="smartTable{5fd9f8fd-c393-46e5-8c40-d8d711f96b3c}"/>
  <p:tag name="TABLE_ENDDRAG_ORIGIN_RECT" val="862*404"/>
  <p:tag name="TABLE_ENDDRAG_RECT" val="73*108*862*404"/>
</p:tagLst>
</file>

<file path=ppt/tags/tag3.xml><?xml version="1.0" encoding="utf-8"?>
<p:tagLst xmlns:p="http://schemas.openxmlformats.org/presentationml/2006/main">
  <p:tag name="KSO_WM_UNIT_TABLE_BEAUTIFY" val="smartTable{5fd9f8fd-c393-46e5-8c40-d8d711f96b3c}"/>
  <p:tag name="TABLE_ENDDRAG_ORIGIN_RECT" val="862*404"/>
  <p:tag name="TABLE_ENDDRAG_RECT" val="73*108*862*404"/>
</p:tagLst>
</file>

<file path=ppt/tags/tag4.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思源黑体 CN Light"/>
        <a:ea typeface="思源黑体 CN Medium"/>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5923</Words>
  <Application>WPS 演示</Application>
  <PresentationFormat>宽屏</PresentationFormat>
  <Paragraphs>396</Paragraphs>
  <Slides>38</Slides>
  <Notes>17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vt:lpstr>
      <vt:lpstr>宋体</vt:lpstr>
      <vt:lpstr>Wingdings</vt:lpstr>
      <vt:lpstr>Times New Roman</vt:lpstr>
      <vt:lpstr>思源黑体 CN Heavy</vt:lpstr>
      <vt:lpstr>黑体</vt:lpstr>
      <vt:lpstr>微软雅黑</vt:lpstr>
      <vt:lpstr>思源黑体 CN Normal</vt:lpstr>
      <vt:lpstr>Calibri</vt:lpstr>
      <vt:lpstr>思源黑体 CN Medium</vt:lpstr>
      <vt:lpstr>Arial Unicode MS</vt:lpstr>
      <vt:lpstr>思源黑体 CN Light</vt:lpstr>
      <vt:lpstr>Cambria Math</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星辰</cp:lastModifiedBy>
  <cp:revision>114</cp:revision>
  <dcterms:created xsi:type="dcterms:W3CDTF">2020-05-10T07:30:00Z</dcterms:created>
  <dcterms:modified xsi:type="dcterms:W3CDTF">2022-03-09T02:04:56Z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D95A75CAC9EE471EB16BA32FA00BDA16</vt:lpwstr>
  </property>
</Properties>
</file>